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pptx" ContentType="application/vnd.openxmlformats-officedocument.presentationml.presentation"/>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57" r:id="rId4"/>
    <p:sldId id="294" r:id="rId5"/>
    <p:sldId id="293" r:id="rId6"/>
    <p:sldId id="258" r:id="rId7"/>
    <p:sldId id="282" r:id="rId8"/>
    <p:sldId id="283" r:id="rId9"/>
    <p:sldId id="284" r:id="rId10"/>
    <p:sldId id="285" r:id="rId11"/>
    <p:sldId id="269" r:id="rId12"/>
    <p:sldId id="279" r:id="rId13"/>
    <p:sldId id="270" r:id="rId14"/>
    <p:sldId id="271" r:id="rId15"/>
    <p:sldId id="272" r:id="rId16"/>
    <p:sldId id="273" r:id="rId17"/>
    <p:sldId id="274" r:id="rId18"/>
    <p:sldId id="275" r:id="rId19"/>
    <p:sldId id="276" r:id="rId20"/>
    <p:sldId id="277" r:id="rId21"/>
    <p:sldId id="286" r:id="rId22"/>
    <p:sldId id="287" r:id="rId23"/>
    <p:sldId id="299" r:id="rId24"/>
    <p:sldId id="297" r:id="rId25"/>
    <p:sldId id="298" r:id="rId26"/>
    <p:sldId id="288" r:id="rId27"/>
    <p:sldId id="289" r:id="rId28"/>
    <p:sldId id="290" r:id="rId29"/>
    <p:sldId id="291" r:id="rId30"/>
    <p:sldId id="296" r:id="rId31"/>
    <p:sldId id="292" r:id="rId32"/>
    <p:sldId id="264" r:id="rId33"/>
    <p:sldId id="278" r:id="rId34"/>
    <p:sldId id="28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79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 Id="rId9"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36DD0-745A-42A2-8996-E6D3C3C66C7F}" type="datetimeFigureOut">
              <a:rPr lang="en-GB" smtClean="0"/>
              <a:t>07/12/2015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F4574-8F36-4730-9CC2-AC140A4A61F8}" type="slidenum">
              <a:rPr lang="en-GB" smtClean="0"/>
              <a:t>‹#›</a:t>
            </a:fld>
            <a:endParaRPr lang="en-GB"/>
          </a:p>
        </p:txBody>
      </p:sp>
    </p:spTree>
    <p:extLst>
      <p:ext uri="{BB962C8B-B14F-4D97-AF65-F5344CB8AC3E}">
        <p14:creationId xmlns:p14="http://schemas.microsoft.com/office/powerpoint/2010/main" val="4153460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51F4574-8F36-4730-9CC2-AC140A4A61F8}" type="slidenum">
              <a:rPr lang="en-GB" smtClean="0"/>
              <a:t>1</a:t>
            </a:fld>
            <a:endParaRPr lang="en-GB"/>
          </a:p>
        </p:txBody>
      </p:sp>
    </p:spTree>
    <p:extLst>
      <p:ext uri="{BB962C8B-B14F-4D97-AF65-F5344CB8AC3E}">
        <p14:creationId xmlns:p14="http://schemas.microsoft.com/office/powerpoint/2010/main" val="175307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51F4574-8F36-4730-9CC2-AC140A4A61F8}" type="slidenum">
              <a:rPr lang="en-GB" smtClean="0"/>
              <a:t>30</a:t>
            </a:fld>
            <a:endParaRPr lang="en-GB"/>
          </a:p>
        </p:txBody>
      </p:sp>
    </p:spTree>
    <p:extLst>
      <p:ext uri="{BB962C8B-B14F-4D97-AF65-F5344CB8AC3E}">
        <p14:creationId xmlns:p14="http://schemas.microsoft.com/office/powerpoint/2010/main" val="734812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51F4574-8F36-4730-9CC2-AC140A4A61F8}" type="slidenum">
              <a:rPr lang="en-GB" smtClean="0"/>
              <a:t>32</a:t>
            </a:fld>
            <a:endParaRPr lang="en-GB"/>
          </a:p>
        </p:txBody>
      </p:sp>
    </p:spTree>
    <p:extLst>
      <p:ext uri="{BB962C8B-B14F-4D97-AF65-F5344CB8AC3E}">
        <p14:creationId xmlns:p14="http://schemas.microsoft.com/office/powerpoint/2010/main" val="2984691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C4851FF-DA34-4089-A7EA-7ACFDE79E10A}" type="datetimeFigureOut">
              <a:rPr lang="en-GB" smtClean="0"/>
              <a:t>07/12/2015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307521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4851FF-DA34-4089-A7EA-7ACFDE79E10A}" type="datetimeFigureOut">
              <a:rPr lang="en-GB" smtClean="0"/>
              <a:t>07/12/2015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92336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4851FF-DA34-4089-A7EA-7ACFDE79E10A}" type="datetimeFigureOut">
              <a:rPr lang="en-GB" smtClean="0"/>
              <a:t>07/12/2015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250915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Title 28"/>
          <p:cNvSpPr>
            <a:spLocks noGrp="1"/>
          </p:cNvSpPr>
          <p:nvPr>
            <p:ph type="ctrTitle"/>
          </p:nvPr>
        </p:nvSpPr>
        <p:spPr>
          <a:xfrm>
            <a:off x="508000" y="4853412"/>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2" name="Footer Placeholder 1"/>
          <p:cNvSpPr>
            <a:spLocks noGrp="1"/>
          </p:cNvSpPr>
          <p:nvPr>
            <p:ph type="ftr" sz="quarter" idx="11"/>
          </p:nvPr>
        </p:nvSpPr>
        <p:spPr/>
        <p:txBody>
          <a:bodyPr/>
          <a:lstStyle/>
          <a:p>
            <a:endParaRPr lang="en-GB">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3910988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19" name="Footer Placeholder 18"/>
          <p:cNvSpPr>
            <a:spLocks noGrp="1"/>
          </p:cNvSpPr>
          <p:nvPr>
            <p:ph type="ftr" sz="quarter" idx="11"/>
          </p:nvPr>
        </p:nvSpPr>
        <p:spPr>
          <a:xfrm>
            <a:off x="4775200" y="76201"/>
            <a:ext cx="3860800" cy="288925"/>
          </a:xfrm>
        </p:spPr>
        <p:txBody>
          <a:bodyPr/>
          <a:lstStyle/>
          <a:p>
            <a:endParaRPr lang="en-GB">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1244196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11" name="Footer Placeholder 10"/>
          <p:cNvSpPr>
            <a:spLocks noGrp="1"/>
          </p:cNvSpPr>
          <p:nvPr>
            <p:ph type="ftr" sz="quarter" idx="11"/>
          </p:nvPr>
        </p:nvSpPr>
        <p:spPr/>
        <p:txBody>
          <a:bodyPr/>
          <a:lstStyle/>
          <a:p>
            <a:endParaRPr lang="en-GB">
              <a:solidFill>
                <a:srgbClr val="F0A22E">
                  <a:shade val="75000"/>
                </a:srgbClr>
              </a:solidFill>
            </a:endParaRPr>
          </a:p>
        </p:txBody>
      </p:sp>
      <p:sp>
        <p:nvSpPr>
          <p:cNvPr id="16" name="Slide Number Placeholder 15"/>
          <p:cNvSpPr>
            <a:spLocks noGrp="1"/>
          </p:cNvSpPr>
          <p:nvPr>
            <p:ph type="sldNum" sz="quarter" idx="12"/>
          </p:nvPr>
        </p:nvSpPr>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00914174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10" name="Footer Placeholder 9"/>
          <p:cNvSpPr>
            <a:spLocks noGrp="1"/>
          </p:cNvSpPr>
          <p:nvPr>
            <p:ph type="ftr" sz="quarter" idx="11"/>
          </p:nvPr>
        </p:nvSpPr>
        <p:spPr/>
        <p:txBody>
          <a:bodyPr/>
          <a:lstStyle/>
          <a:p>
            <a:endParaRPr lang="en-GB">
              <a:solidFill>
                <a:srgbClr val="F0A22E">
                  <a:shade val="75000"/>
                </a:srgbClr>
              </a:solidFill>
            </a:endParaRPr>
          </a:p>
        </p:txBody>
      </p:sp>
      <p:sp>
        <p:nvSpPr>
          <p:cNvPr id="31" name="Slide Number Placeholder 30"/>
          <p:cNvSpPr>
            <a:spLocks noGrp="1"/>
          </p:cNvSpPr>
          <p:nvPr>
            <p:ph type="sldNum" sz="quarter" idx="12"/>
          </p:nvPr>
        </p:nvSpPr>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1114112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6" name="Footer Placeholder 5"/>
          <p:cNvSpPr>
            <a:spLocks noGrp="1"/>
          </p:cNvSpPr>
          <p:nvPr>
            <p:ph type="ftr" sz="quarter" idx="11"/>
          </p:nvPr>
        </p:nvSpPr>
        <p:spPr/>
        <p:txBody>
          <a:bodyPr/>
          <a:lstStyle/>
          <a:p>
            <a:endParaRPr lang="en-GB">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979054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21" name="Footer Placeholder 20"/>
          <p:cNvSpPr>
            <a:spLocks noGrp="1"/>
          </p:cNvSpPr>
          <p:nvPr>
            <p:ph type="ftr" sz="quarter" idx="11"/>
          </p:nvPr>
        </p:nvSpPr>
        <p:spPr/>
        <p:txBody>
          <a:bodyPr/>
          <a:lstStyle/>
          <a:p>
            <a:endParaRPr lang="en-GB">
              <a:solidFill>
                <a:srgbClr val="F0A22E">
                  <a:shade val="75000"/>
                </a:srgbClr>
              </a:solidFill>
            </a:endParaRPr>
          </a:p>
        </p:txBody>
      </p:sp>
      <p:sp>
        <p:nvSpPr>
          <p:cNvPr id="6" name="Slide Number Placeholder 5"/>
          <p:cNvSpPr>
            <a:spLocks noGrp="1"/>
          </p:cNvSpPr>
          <p:nvPr>
            <p:ph type="sldNum" sz="quarter" idx="12"/>
          </p:nvPr>
        </p:nvSpPr>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2791739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24" name="Footer Placeholder 23"/>
          <p:cNvSpPr>
            <a:spLocks noGrp="1"/>
          </p:cNvSpPr>
          <p:nvPr>
            <p:ph type="ftr" sz="quarter" idx="11"/>
          </p:nvPr>
        </p:nvSpPr>
        <p:spPr/>
        <p:txBody>
          <a:bodyPr/>
          <a:lstStyle/>
          <a:p>
            <a:endParaRPr lang="en-GB">
              <a:solidFill>
                <a:srgbClr val="F0A22E">
                  <a:shade val="75000"/>
                </a:srgbClr>
              </a:solidFill>
            </a:endParaRPr>
          </a:p>
        </p:txBody>
      </p:sp>
      <p:sp>
        <p:nvSpPr>
          <p:cNvPr id="7" name="Slide Number Placeholder 6"/>
          <p:cNvSpPr>
            <a:spLocks noGrp="1"/>
          </p:cNvSpPr>
          <p:nvPr>
            <p:ph type="sldNum" sz="quarter" idx="12"/>
          </p:nvPr>
        </p:nvSpPr>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293874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29" name="Footer Placeholder 28"/>
          <p:cNvSpPr>
            <a:spLocks noGrp="1"/>
          </p:cNvSpPr>
          <p:nvPr>
            <p:ph type="ftr" sz="quarter" idx="11"/>
          </p:nvPr>
        </p:nvSpPr>
        <p:spPr/>
        <p:txBody>
          <a:bodyPr/>
          <a:lstStyle/>
          <a:p>
            <a:endParaRPr lang="en-GB">
              <a:solidFill>
                <a:srgbClr val="F0A22E">
                  <a:shade val="75000"/>
                </a:srgbClr>
              </a:solidFill>
            </a:endParaRPr>
          </a:p>
        </p:txBody>
      </p:sp>
      <p:sp>
        <p:nvSpPr>
          <p:cNvPr id="7" name="Slide Number Placeholder 6"/>
          <p:cNvSpPr>
            <a:spLocks noGrp="1"/>
          </p:cNvSpPr>
          <p:nvPr>
            <p:ph type="sldNum" sz="quarter" idx="12"/>
          </p:nvPr>
        </p:nvSpPr>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2913956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4851FF-DA34-4089-A7EA-7ACFDE79E10A}" type="datetimeFigureOut">
              <a:rPr lang="en-GB" smtClean="0"/>
              <a:t>07/12/2015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190686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5" name="Footer Placeholder 4"/>
          <p:cNvSpPr>
            <a:spLocks noGrp="1"/>
          </p:cNvSpPr>
          <p:nvPr>
            <p:ph type="ftr" sz="quarter" idx="11"/>
          </p:nvPr>
        </p:nvSpPr>
        <p:spPr/>
        <p:txBody>
          <a:bodyPr/>
          <a:lstStyle/>
          <a:p>
            <a:endParaRPr lang="en-GB">
              <a:solidFill>
                <a:srgbClr val="F0A22E">
                  <a:shade val="75000"/>
                </a:srgbClr>
              </a:solidFill>
            </a:endParaRPr>
          </a:p>
        </p:txBody>
      </p:sp>
      <p:sp>
        <p:nvSpPr>
          <p:cNvPr id="31" name="Slide Number Placeholder 30"/>
          <p:cNvSpPr>
            <a:spLocks noGrp="1"/>
          </p:cNvSpPr>
          <p:nvPr>
            <p:ph type="sldNum" sz="quarter" idx="12"/>
          </p:nvPr>
        </p:nvSpPr>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49428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5" name="Footer Placeholder 4"/>
          <p:cNvSpPr>
            <a:spLocks noGrp="1"/>
          </p:cNvSpPr>
          <p:nvPr>
            <p:ph type="ftr" sz="quarter" idx="11"/>
          </p:nvPr>
        </p:nvSpPr>
        <p:spPr/>
        <p:txBody>
          <a:bodyPr/>
          <a:lstStyle/>
          <a:p>
            <a:endParaRPr lang="en-GB">
              <a:solidFill>
                <a:srgbClr val="F0A22E">
                  <a:shade val="75000"/>
                </a:srgbClr>
              </a:solidFill>
            </a:endParaRPr>
          </a:p>
        </p:txBody>
      </p:sp>
      <p:sp>
        <p:nvSpPr>
          <p:cNvPr id="6" name="Slide Number Placeholder 5"/>
          <p:cNvSpPr>
            <a:spLocks noGrp="1"/>
          </p:cNvSpPr>
          <p:nvPr>
            <p:ph type="sldNum" sz="quarter" idx="12"/>
          </p:nvPr>
        </p:nvSpPr>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3443578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5" name="Footer Placeholder 4"/>
          <p:cNvSpPr>
            <a:spLocks noGrp="1"/>
          </p:cNvSpPr>
          <p:nvPr>
            <p:ph type="ftr" sz="quarter" idx="11"/>
          </p:nvPr>
        </p:nvSpPr>
        <p:spPr/>
        <p:txBody>
          <a:bodyPr/>
          <a:lstStyle/>
          <a:p>
            <a:endParaRPr lang="en-GB">
              <a:solidFill>
                <a:srgbClr val="F0A22E">
                  <a:shade val="75000"/>
                </a:srgbClr>
              </a:solidFill>
            </a:endParaRPr>
          </a:p>
        </p:txBody>
      </p:sp>
      <p:sp>
        <p:nvSpPr>
          <p:cNvPr id="6" name="Slide Number Placeholder 5"/>
          <p:cNvSpPr>
            <a:spLocks noGrp="1"/>
          </p:cNvSpPr>
          <p:nvPr>
            <p:ph type="sldNum" sz="quarter" idx="12"/>
          </p:nvPr>
        </p:nvSpPr>
        <p:spPr/>
        <p:txBody>
          <a:body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718925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851FF-DA34-4089-A7EA-7ACFDE79E10A}" type="datetimeFigureOut">
              <a:rPr lang="en-GB" smtClean="0"/>
              <a:t>07/12/2015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2437288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C4851FF-DA34-4089-A7EA-7ACFDE79E10A}" type="datetimeFigureOut">
              <a:rPr lang="en-GB" smtClean="0"/>
              <a:t>07/12/2015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88092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C4851FF-DA34-4089-A7EA-7ACFDE79E10A}" type="datetimeFigureOut">
              <a:rPr lang="en-GB" smtClean="0"/>
              <a:t>07/12/2015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321699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C4851FF-DA34-4089-A7EA-7ACFDE79E10A}" type="datetimeFigureOut">
              <a:rPr lang="en-GB" smtClean="0"/>
              <a:t>07/12/2015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2482683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851FF-DA34-4089-A7EA-7ACFDE79E10A}" type="datetimeFigureOut">
              <a:rPr lang="en-GB" smtClean="0"/>
              <a:t>07/12/2015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269619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851FF-DA34-4089-A7EA-7ACFDE79E10A}" type="datetimeFigureOut">
              <a:rPr lang="en-GB" smtClean="0"/>
              <a:t>07/12/2015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346754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851FF-DA34-4089-A7EA-7ACFDE79E10A}" type="datetimeFigureOut">
              <a:rPr lang="en-GB" smtClean="0"/>
              <a:t>07/12/2015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C6968B-1BB0-450A-83EA-CED9DC354DC0}" type="slidenum">
              <a:rPr lang="en-GB" smtClean="0"/>
              <a:t>‹#›</a:t>
            </a:fld>
            <a:endParaRPr lang="en-GB"/>
          </a:p>
        </p:txBody>
      </p:sp>
    </p:spTree>
    <p:extLst>
      <p:ext uri="{BB962C8B-B14F-4D97-AF65-F5344CB8AC3E}">
        <p14:creationId xmlns:p14="http://schemas.microsoft.com/office/powerpoint/2010/main" val="429303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851FF-DA34-4089-A7EA-7ACFDE79E10A}" type="datetimeFigureOut">
              <a:rPr lang="en-GB" smtClean="0"/>
              <a:t>07/12/2015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6968B-1BB0-450A-83EA-CED9DC354DC0}" type="slidenum">
              <a:rPr lang="en-GB" smtClean="0"/>
              <a:t>‹#›</a:t>
            </a:fld>
            <a:endParaRPr lang="en-GB"/>
          </a:p>
        </p:txBody>
      </p:sp>
    </p:spTree>
    <p:extLst>
      <p:ext uri="{BB962C8B-B14F-4D97-AF65-F5344CB8AC3E}">
        <p14:creationId xmlns:p14="http://schemas.microsoft.com/office/powerpoint/2010/main" val="1082792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5DF9F89-0279-4553-B499-99A59FDA873B}" type="datetimeFigureOut">
              <a:rPr lang="en-GB" smtClean="0">
                <a:solidFill>
                  <a:srgbClr val="F0A22E">
                    <a:shade val="75000"/>
                  </a:srgbClr>
                </a:solidFill>
              </a:rPr>
              <a:pPr/>
              <a:t>07/12/2015</a:t>
            </a:fld>
            <a:endParaRPr lang="en-GB">
              <a:solidFill>
                <a:srgbClr val="F0A22E">
                  <a:shade val="75000"/>
                </a:srgbClr>
              </a:solidFill>
            </a:endParaRPr>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GB">
              <a:solidFill>
                <a:srgbClr val="F0A22E">
                  <a:shade val="75000"/>
                </a:srgbClr>
              </a:solidFill>
            </a:endParaRPr>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F6F0317-BCD0-42DA-BAB5-C64544BB6188}" type="slidenum">
              <a:rPr lang="en-GB" smtClean="0">
                <a:solidFill>
                  <a:srgbClr val="F0A22E">
                    <a:shade val="75000"/>
                  </a:srgbClr>
                </a:solidFill>
              </a:rPr>
              <a:pPr/>
              <a:t>‹#›</a:t>
            </a:fld>
            <a:endParaRPr lang="en-GB">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803239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7.wmf"/><Relationship Id="rId5" Type="http://schemas.openxmlformats.org/officeDocument/2006/relationships/package" Target="../embeddings/Microsoft_Word_Document7.docx"/><Relationship Id="rId4" Type="http://schemas.openxmlformats.org/officeDocument/2006/relationships/image" Target="../media/image36.wmf"/></Relationships>
</file>

<file path=ppt/slides/_rels/slide21.xml.rels><?xml version="1.0" encoding="UTF-8" standalone="yes"?>
<Relationships xmlns="http://schemas.openxmlformats.org/package/2006/relationships"><Relationship Id="rId8" Type="http://schemas.openxmlformats.org/officeDocument/2006/relationships/package" Target="../embeddings/Microsoft_PowerPoint_Presentation10.pptx"/><Relationship Id="rId3" Type="http://schemas.openxmlformats.org/officeDocument/2006/relationships/image" Target="../media/image41.png"/><Relationship Id="rId7" Type="http://schemas.openxmlformats.org/officeDocument/2006/relationships/image" Target="../media/image39.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PowerPoint_Presentation9.pptx"/><Relationship Id="rId5" Type="http://schemas.openxmlformats.org/officeDocument/2006/relationships/image" Target="../media/image38.wmf"/><Relationship Id="rId4" Type="http://schemas.openxmlformats.org/officeDocument/2006/relationships/package" Target="../embeddings/Microsoft_PowerPoint_Presentation8.pptx"/><Relationship Id="rId9" Type="http://schemas.openxmlformats.org/officeDocument/2006/relationships/image" Target="../media/image40.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5.wmf"/><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package" Target="../embeddings/Microsoft_Word_Document1.docx"/><Relationship Id="rId7" Type="http://schemas.openxmlformats.org/officeDocument/2006/relationships/oleObject" Target="../embeddings/oleObject1.bin"/><Relationship Id="rId12" Type="http://schemas.openxmlformats.org/officeDocument/2006/relationships/image" Target="../media/image1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2.wmf"/><Relationship Id="rId11" Type="http://schemas.openxmlformats.org/officeDocument/2006/relationships/oleObject" Target="../embeddings/oleObject3.bin"/><Relationship Id="rId5" Type="http://schemas.openxmlformats.org/officeDocument/2006/relationships/package" Target="../embeddings/Microsoft_Word_Document2.docx"/><Relationship Id="rId10" Type="http://schemas.openxmlformats.org/officeDocument/2006/relationships/image" Target="../media/image14.wmf"/><Relationship Id="rId4" Type="http://schemas.openxmlformats.org/officeDocument/2006/relationships/image" Target="../media/image11.wmf"/><Relationship Id="rId9"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package" Target="../embeddings/Microsoft_PowerPoint_Presentation11.pptx"/><Relationship Id="rId5" Type="http://schemas.openxmlformats.org/officeDocument/2006/relationships/hyperlink" Target="http://dichvucong.quangninh.gov.vn/" TargetMode="Externa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2" Type="http://schemas.openxmlformats.org/officeDocument/2006/relationships/hyperlink" Target="mailto:tthcc.dh@quangninh.gov.v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tthcc.qy@quangninh.gov.v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tthcc.cp@quangninh.gov.vn"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Microsoft_Word_97_-_2003_Document2.doc"/><Relationship Id="rId18" Type="http://schemas.openxmlformats.org/officeDocument/2006/relationships/image" Target="../media/image24.wmf"/><Relationship Id="rId3" Type="http://schemas.openxmlformats.org/officeDocument/2006/relationships/oleObject" Target="../embeddings/Microsoft_Word_97_-_2003_Document1.doc"/><Relationship Id="rId7" Type="http://schemas.openxmlformats.org/officeDocument/2006/relationships/oleObject" Target="../embeddings/oleObject5.bin"/><Relationship Id="rId12" Type="http://schemas.openxmlformats.org/officeDocument/2006/relationships/image" Target="../media/image21.wmf"/><Relationship Id="rId17" Type="http://schemas.openxmlformats.org/officeDocument/2006/relationships/oleObject" Target="../embeddings/Microsoft_Word_97_-_2003_Document3.doc"/><Relationship Id="rId2" Type="http://schemas.openxmlformats.org/officeDocument/2006/relationships/slideLayout" Target="../slideLayouts/slideLayout2.xml"/><Relationship Id="rId16" Type="http://schemas.openxmlformats.org/officeDocument/2006/relationships/image" Target="../media/image23.wmf"/><Relationship Id="rId20" Type="http://schemas.openxmlformats.org/officeDocument/2006/relationships/image" Target="../media/image25.wmf"/><Relationship Id="rId1" Type="http://schemas.openxmlformats.org/officeDocument/2006/relationships/vmlDrawing" Target="../drawings/vmlDrawing2.vml"/><Relationship Id="rId6" Type="http://schemas.openxmlformats.org/officeDocument/2006/relationships/image" Target="../media/image18.wmf"/><Relationship Id="rId11" Type="http://schemas.openxmlformats.org/officeDocument/2006/relationships/package" Target="../embeddings/Microsoft_Word_Document4.docx"/><Relationship Id="rId5" Type="http://schemas.openxmlformats.org/officeDocument/2006/relationships/oleObject" Target="../embeddings/oleObject4.bin"/><Relationship Id="rId15" Type="http://schemas.openxmlformats.org/officeDocument/2006/relationships/oleObject" Target="../embeddings/oleObject6.bin"/><Relationship Id="rId10" Type="http://schemas.openxmlformats.org/officeDocument/2006/relationships/image" Target="../media/image20.wmf"/><Relationship Id="rId19" Type="http://schemas.openxmlformats.org/officeDocument/2006/relationships/package" Target="../embeddings/Microsoft_Word_Document5.docx"/><Relationship Id="rId4" Type="http://schemas.openxmlformats.org/officeDocument/2006/relationships/image" Target="../media/image17.wmf"/><Relationship Id="rId9" Type="http://schemas.openxmlformats.org/officeDocument/2006/relationships/package" Target="../embeddings/Microsoft_Word_Document3.docx"/><Relationship Id="rId14" Type="http://schemas.openxmlformats.org/officeDocument/2006/relationships/image" Target="../media/image2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p:nvPr>
        </p:nvSpPr>
        <p:spPr>
          <a:xfrm>
            <a:off x="0" y="247255"/>
            <a:ext cx="12192000" cy="1015939"/>
          </a:xfrm>
        </p:spPr>
        <p:txBody>
          <a:bodyPr>
            <a:noAutofit/>
          </a:bodyPr>
          <a:lstStyle/>
          <a:p>
            <a:r>
              <a:rPr lang="en-US" sz="2400" b="1" smtClean="0">
                <a:solidFill>
                  <a:schemeClr val="accent6">
                    <a:lumMod val="50000"/>
                  </a:schemeClr>
                </a:solidFill>
                <a:latin typeface="Times New Roman" panose="02020603050405020304" pitchFamily="18" charset="0"/>
                <a:cs typeface="Times New Roman" panose="02020603050405020304" pitchFamily="18" charset="0"/>
              </a:rPr>
              <a:t>UBND TỈNH QUẢNG NINH</a:t>
            </a:r>
            <a:br>
              <a:rPr lang="en-US" sz="2400" b="1" smtClean="0">
                <a:solidFill>
                  <a:schemeClr val="accent6">
                    <a:lumMod val="50000"/>
                  </a:schemeClr>
                </a:solidFill>
                <a:latin typeface="Times New Roman" panose="02020603050405020304" pitchFamily="18" charset="0"/>
                <a:cs typeface="Times New Roman" panose="02020603050405020304" pitchFamily="18" charset="0"/>
              </a:rPr>
            </a:br>
            <a:r>
              <a:rPr lang="en-US" sz="2400" b="1" smtClean="0">
                <a:solidFill>
                  <a:schemeClr val="accent6">
                    <a:lumMod val="50000"/>
                  </a:schemeClr>
                </a:solidFill>
                <a:latin typeface="Times New Roman" panose="02020603050405020304" pitchFamily="18" charset="0"/>
                <a:cs typeface="Times New Roman" panose="02020603050405020304" pitchFamily="18" charset="0"/>
              </a:rPr>
              <a:t>SỞ GIÁO DỤC VÀ ĐÀO TẠO </a:t>
            </a:r>
            <a:br>
              <a:rPr lang="en-US" sz="2400" b="1" smtClean="0">
                <a:solidFill>
                  <a:schemeClr val="accent6">
                    <a:lumMod val="50000"/>
                  </a:schemeClr>
                </a:solidFill>
                <a:latin typeface="Times New Roman" panose="02020603050405020304" pitchFamily="18" charset="0"/>
                <a:cs typeface="Times New Roman" panose="02020603050405020304" pitchFamily="18" charset="0"/>
              </a:rPr>
            </a:br>
            <a:r>
              <a:rPr lang="en-US" sz="2400" b="1" smtClean="0">
                <a:solidFill>
                  <a:schemeClr val="accent6">
                    <a:lumMod val="50000"/>
                  </a:schemeClr>
                </a:solidFill>
                <a:latin typeface="Times New Roman" panose="02020603050405020304" pitchFamily="18" charset="0"/>
                <a:cs typeface="Times New Roman" panose="02020603050405020304" pitchFamily="18" charset="0"/>
              </a:rPr>
              <a:t>*****</a:t>
            </a:r>
            <a:endParaRPr lang="en-US" sz="2400" b="1">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0" y="1196934"/>
            <a:ext cx="12192000" cy="769441"/>
          </a:xfrm>
          <a:prstGeom prst="rect">
            <a:avLst/>
          </a:prstGeom>
        </p:spPr>
        <p:txBody>
          <a:bodyPr wrap="square">
            <a:spAutoFit/>
          </a:bodyPr>
          <a:lstStyle/>
          <a:p>
            <a:pPr algn="ctr"/>
            <a:r>
              <a:rPr lang="nl-NL" sz="4400" b="1" smtClean="0">
                <a:solidFill>
                  <a:srgbClr val="FF0000"/>
                </a:solidFill>
              </a:rPr>
              <a:t>TẬP HUẤN</a:t>
            </a:r>
          </a:p>
        </p:txBody>
      </p:sp>
      <p:sp>
        <p:nvSpPr>
          <p:cNvPr id="8" name="Rectangle 7"/>
          <p:cNvSpPr/>
          <p:nvPr/>
        </p:nvSpPr>
        <p:spPr>
          <a:xfrm>
            <a:off x="0" y="1966375"/>
            <a:ext cx="12192000" cy="2062103"/>
          </a:xfrm>
          <a:prstGeom prst="rect">
            <a:avLst/>
          </a:prstGeom>
          <a:noFill/>
        </p:spPr>
        <p:txBody>
          <a:bodyPr wrap="square" lIns="91440" tIns="45720" rIns="91440" bIns="45720">
            <a:spAutoFit/>
          </a:bodyPr>
          <a:lstStyle/>
          <a:p>
            <a:pPr algn="ctr"/>
            <a:r>
              <a:rPr lang="en-US" sz="3200" b="1" smtClean="0">
                <a:solidFill>
                  <a:srgbClr val="002060"/>
                </a:solidFill>
              </a:rPr>
              <a:t>TUYÊN TRUYỀN VỀ CHÍNH QUYỀN ĐIỆN TỬ VÀ TRUNG TÂM HÀNH CHÍNH CÔNG TRONG CÁC TRƯỜNG TRUNG HỌC CƠ SỞ, TRUNG HỌC PHỔ THÔNG, TRUNG CẤP, CAO ĐẲNG, ĐẠI HỌC TRÊN ĐỊA BÀN </a:t>
            </a:r>
          </a:p>
          <a:p>
            <a:pPr algn="ctr"/>
            <a:r>
              <a:rPr lang="en-US" sz="3200" b="1" smtClean="0">
                <a:solidFill>
                  <a:srgbClr val="002060"/>
                </a:solidFill>
              </a:rPr>
              <a:t>TỈNH QUẢNG NINH, NĂM 2015</a:t>
            </a:r>
            <a:endParaRPr lang="en-GB" sz="3200">
              <a:solidFill>
                <a:srgbClr val="002060"/>
              </a:solidFill>
            </a:endParaRPr>
          </a:p>
        </p:txBody>
      </p:sp>
      <p:sp>
        <p:nvSpPr>
          <p:cNvPr id="9" name="Rectangle 8"/>
          <p:cNvSpPr/>
          <p:nvPr/>
        </p:nvSpPr>
        <p:spPr>
          <a:xfrm>
            <a:off x="6787957" y="6190117"/>
            <a:ext cx="5404043" cy="461665"/>
          </a:xfrm>
          <a:prstGeom prst="rect">
            <a:avLst/>
          </a:prstGeom>
        </p:spPr>
        <p:txBody>
          <a:bodyPr wrap="none">
            <a:spAutoFit/>
          </a:bodyPr>
          <a:lstStyle/>
          <a:p>
            <a:r>
              <a:rPr lang="en-US" sz="2400" b="1" i="1" smtClean="0">
                <a:solidFill>
                  <a:srgbClr val="FF0000"/>
                </a:solidFill>
              </a:rPr>
              <a:t>Quảng Ninh, ngày 05 tháng 12 năm 2015</a:t>
            </a:r>
            <a:endParaRPr lang="en-US" sz="2400" b="1" i="1">
              <a:solidFill>
                <a:srgbClr val="FF0000"/>
              </a:solidFill>
            </a:endParaRPr>
          </a:p>
        </p:txBody>
      </p:sp>
      <p:grpSp>
        <p:nvGrpSpPr>
          <p:cNvPr id="17" name="Group 16"/>
          <p:cNvGrpSpPr/>
          <p:nvPr/>
        </p:nvGrpSpPr>
        <p:grpSpPr>
          <a:xfrm>
            <a:off x="410818" y="3525079"/>
            <a:ext cx="11526827" cy="2985557"/>
            <a:chOff x="152086" y="3377477"/>
            <a:chExt cx="11787298" cy="3226674"/>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286" y="4442393"/>
              <a:ext cx="1989509" cy="20376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5207" y="4578366"/>
              <a:ext cx="1818254" cy="174436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38" y="4385985"/>
              <a:ext cx="1819524" cy="179282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6539" y="3422981"/>
              <a:ext cx="2612845" cy="275582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086" y="3377477"/>
              <a:ext cx="2905085" cy="3226674"/>
            </a:xfrm>
            <a:prstGeom prst="rect">
              <a:avLst/>
            </a:prstGeom>
            <a:ln>
              <a:noFill/>
            </a:ln>
            <a:effectLst>
              <a:outerShdw blurRad="292100" dist="139700" dir="2700000" algn="tl" rotWithShape="0">
                <a:srgbClr val="333333">
                  <a:alpha val="65000"/>
                </a:srgbClr>
              </a:outerShdw>
            </a:effectLst>
          </p:spPr>
        </p:pic>
      </p:gr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644" y="589182"/>
            <a:ext cx="789399" cy="728798"/>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491061" y="650568"/>
            <a:ext cx="825012" cy="77859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41516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59266"/>
            <a:ext cx="11940209" cy="830997"/>
          </a:xfrm>
          <a:prstGeom prst="rect">
            <a:avLst/>
          </a:prstGeom>
        </p:spPr>
        <p:txBody>
          <a:bodyPr wrap="square">
            <a:spAutoFit/>
          </a:bodyPr>
          <a:lstStyle/>
          <a:p>
            <a:pPr algn="just"/>
            <a:r>
              <a:rPr lang="es-MX" sz="2400" b="1" spc="15" smtClean="0">
                <a:effectLst/>
                <a:latin typeface="Times New Roman" panose="02020603050405020304" pitchFamily="18" charset="0"/>
                <a:ea typeface="Times New Roman" panose="02020603050405020304" pitchFamily="18" charset="0"/>
              </a:rPr>
              <a:t>Bước 1: Truy cập địa chỉ cổng thông tin điện tử Tỉnh trên mạng Internet </a:t>
            </a:r>
            <a:r>
              <a:rPr lang="es-MX" sz="2400" b="1" smtClean="0">
                <a:effectLst/>
                <a:latin typeface="Times New Roman" panose="02020603050405020304" pitchFamily="18" charset="0"/>
                <a:ea typeface="Gulim" panose="020B0600000101010101" pitchFamily="34" charset="-127"/>
              </a:rPr>
              <a:t>(quangninh.gov.vn hoặc halong.gov.vn), chọn mục “Thủ tục hành chính công”</a:t>
            </a:r>
            <a:endParaRPr lang="en-GB" sz="2400" b="1"/>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2" y="1690263"/>
            <a:ext cx="11218990" cy="4934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77315"/>
            <a:ext cx="11940209" cy="954107"/>
          </a:xfrm>
          <a:prstGeom prst="rect">
            <a:avLst/>
          </a:prstGeom>
        </p:spPr>
        <p:txBody>
          <a:bodyPr wrap="square">
            <a:spAutoFit/>
          </a:bodyPr>
          <a:lstStyle/>
          <a:p>
            <a:pPr indent="457200" algn="just">
              <a:spcBef>
                <a:spcPts val="600"/>
              </a:spcBef>
              <a:spcAft>
                <a:spcPts val="600"/>
              </a:spcAft>
            </a:pPr>
            <a:r>
              <a:rPr lang="es-MX" sz="2800" b="1" i="1">
                <a:latin typeface="Times New Roman" panose="02020603050405020304" pitchFamily="18" charset="0"/>
                <a:ea typeface="Gulim" panose="020B0600000101010101" pitchFamily="34" charset="-127"/>
              </a:rPr>
              <a:t>3.1. Cách thức tra cứu, sử dụng dịch vụ công mức 1, 2 trên Cổng thông tin điện tử</a:t>
            </a:r>
            <a:endParaRPr lang="en-GB"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216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93892" y="-33010"/>
            <a:ext cx="7248144" cy="530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88925"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Bước 2</a:t>
            </a:r>
            <a:r>
              <a:rPr kumimoji="0" 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Chọn mục “Thủ tục hành chính công”</a:t>
            </a:r>
            <a:endParaRPr kumimoji="0" lang="en-US" sz="2800" b="0" i="0" u="none" strike="noStrike" cap="none" normalizeH="0" baseline="0" smtClean="0">
              <a:ln>
                <a:noFill/>
              </a:ln>
              <a:solidFill>
                <a:schemeClr val="tx1"/>
              </a:solidFill>
              <a:effectLst/>
              <a:latin typeface="Arial" panose="020B0604020202020204" pitchFamily="34" charset="0"/>
            </a:endParaRPr>
          </a:p>
        </p:txBody>
      </p:sp>
      <p:pic>
        <p:nvPicPr>
          <p:cNvPr id="1025" name="Picture 1" descr="anh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72" y="714374"/>
            <a:ext cx="11853584" cy="56149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47347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794435" cy="1569660"/>
          </a:xfrm>
          <a:prstGeom prst="rect">
            <a:avLst/>
          </a:prstGeom>
        </p:spPr>
        <p:txBody>
          <a:bodyPr wrap="square">
            <a:spAutoFit/>
          </a:bodyPr>
          <a:lstStyle/>
          <a:p>
            <a:pPr algn="just"/>
            <a:r>
              <a:rPr lang="en-US" sz="2400" b="1" smtClean="0">
                <a:latin typeface="Times New Roman" panose="02020603050405020304" pitchFamily="18" charset="0"/>
                <a:cs typeface="Times New Roman" panose="02020603050405020304" pitchFamily="18" charset="0"/>
              </a:rPr>
              <a:t>	Bước 3: </a:t>
            </a:r>
            <a:r>
              <a:rPr lang="en-US" sz="2400" b="1">
                <a:latin typeface="Times New Roman" panose="02020603050405020304" pitchFamily="18" charset="0"/>
                <a:cs typeface="Times New Roman" panose="02020603050405020304" pitchFamily="18" charset="0"/>
              </a:rPr>
              <a:t>Căn cứ theo nhu cầu người dân/doanh nghiệp có thể tìm kiếm, tra cứu các thủ tục cần thiết. Hiện tại, các thủ tục hành chính trên cổng thông tin điện tử tỉnh được phân làm 03 bộ: Bộ thủ tục hành chính cấp tỉnh, bộ thủ tục hành chính cấp huyện, bộ thủ tục hành chính cấp xã</a:t>
            </a:r>
            <a:endParaRPr lang="en-GB" sz="2400" b="1">
              <a:latin typeface="Times New Roman" panose="02020603050405020304" pitchFamily="18" charset="0"/>
              <a:cs typeface="Times New Roman" panose="02020603050405020304" pitchFamily="18" charset="0"/>
            </a:endParaRPr>
          </a:p>
        </p:txBody>
      </p:sp>
      <p:pic>
        <p:nvPicPr>
          <p:cNvPr id="82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569661"/>
            <a:ext cx="11080060" cy="4845427"/>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0937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1937206" cy="1723549"/>
          </a:xfrm>
          <a:prstGeom prst="rect">
            <a:avLst/>
          </a:prstGeom>
        </p:spPr>
        <p:txBody>
          <a:bodyPr wrap="square">
            <a:spAutoFit/>
          </a:bodyPr>
          <a:lstStyle/>
          <a:p>
            <a:pPr indent="540385" algn="just">
              <a:spcBef>
                <a:spcPts val="600"/>
              </a:spcBef>
              <a:spcAft>
                <a:spcPts val="600"/>
              </a:spcAft>
            </a:pPr>
            <a:r>
              <a:rPr lang="en-US" sz="2400" spc="15" smtClean="0">
                <a:effectLst/>
                <a:latin typeface="Times New Roman" panose="02020603050405020304" pitchFamily="18" charset="0"/>
                <a:ea typeface="Times New Roman" panose="02020603050405020304" pitchFamily="18" charset="0"/>
              </a:rPr>
              <a:t>VD: Người dân cần tìm hướng dẫn các thủ tục đăng ký kết hôn thuộc bộ thủ tục hành chính cấp xã, thực hiện như sau:</a:t>
            </a:r>
            <a:endParaRPr lang="en-GB" sz="2400" smtClean="0">
              <a:effectLst/>
              <a:latin typeface="Times New Roman" panose="02020603050405020304" pitchFamily="18" charset="0"/>
              <a:ea typeface="Times New Roman" panose="02020603050405020304" pitchFamily="18" charset="0"/>
            </a:endParaRPr>
          </a:p>
          <a:p>
            <a:pPr indent="540385" algn="just">
              <a:spcBef>
                <a:spcPts val="600"/>
              </a:spcBef>
              <a:spcAft>
                <a:spcPts val="600"/>
              </a:spcAft>
            </a:pPr>
            <a:r>
              <a:rPr lang="en-US" sz="2400" spc="15" smtClean="0">
                <a:effectLst/>
                <a:latin typeface="Times New Roman" panose="02020603050405020304" pitchFamily="18" charset="0"/>
                <a:ea typeface="Times New Roman" panose="02020603050405020304" pitchFamily="18" charset="0"/>
              </a:rPr>
              <a:t>+ Tại mục “BỘ TTHC CẤP XÃ” (1) chọn mục “Tư pháp” (2) sau đó chọn mục “Thủ tục đăng ký kết hôn” (3).</a:t>
            </a:r>
            <a:endParaRPr lang="en-GB" sz="2400">
              <a:effectLst/>
              <a:latin typeface="Times New Roman" panose="02020603050405020304" pitchFamily="18" charset="0"/>
              <a:ea typeface="Times New Roman" panose="02020603050405020304" pitchFamily="18" charset="0"/>
            </a:endParaRPr>
          </a:p>
        </p:txBody>
      </p:sp>
      <p:pic>
        <p:nvPicPr>
          <p:cNvPr id="820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94" y="1723549"/>
            <a:ext cx="11682412" cy="4762976"/>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7443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5473"/>
            <a:ext cx="12191999" cy="830997"/>
          </a:xfrm>
          <a:prstGeom prst="rect">
            <a:avLst/>
          </a:prstGeom>
        </p:spPr>
        <p:txBody>
          <a:bodyPr wrap="square">
            <a:spAutoFit/>
          </a:bodyPr>
          <a:lstStyle/>
          <a:p>
            <a:pPr indent="540385" algn="just">
              <a:spcBef>
                <a:spcPts val="600"/>
              </a:spcBef>
              <a:spcAft>
                <a:spcPts val="600"/>
              </a:spcAft>
            </a:pPr>
            <a:r>
              <a:rPr lang="en-US" sz="2400" spc="15" smtClean="0">
                <a:effectLst/>
                <a:latin typeface="Times New Roman" panose="02020603050405020304" pitchFamily="18" charset="0"/>
                <a:ea typeface="Times New Roman" panose="02020603050405020304" pitchFamily="18" charset="0"/>
              </a:rPr>
              <a:t>+ Tại mục “THỦ TỤC ĐĂNG KÝ KẾT HÔN” nhấn chọn “dang ky ket hon.doc” để tải tài liệu hướng dẫn về.</a:t>
            </a:r>
            <a:endParaRPr lang="en-GB" sz="2400">
              <a:effectLst/>
              <a:latin typeface="Times New Roman" panose="02020603050405020304" pitchFamily="18" charset="0"/>
              <a:ea typeface="Times New Roman" panose="02020603050405020304" pitchFamily="18" charset="0"/>
            </a:endParaRPr>
          </a:p>
        </p:txBody>
      </p:sp>
      <p:grpSp>
        <p:nvGrpSpPr>
          <p:cNvPr id="13" name="Group 12"/>
          <p:cNvGrpSpPr/>
          <p:nvPr/>
        </p:nvGrpSpPr>
        <p:grpSpPr>
          <a:xfrm>
            <a:off x="647699" y="1192212"/>
            <a:ext cx="10896600" cy="4360740"/>
            <a:chOff x="647699" y="1192212"/>
            <a:chExt cx="10896600" cy="4360740"/>
          </a:xfrm>
        </p:grpSpPr>
        <p:pic>
          <p:nvPicPr>
            <p:cNvPr id="820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 y="1192212"/>
              <a:ext cx="10896600" cy="436074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0" name="Group 12"/>
            <p:cNvGrpSpPr>
              <a:grpSpLocks/>
            </p:cNvGrpSpPr>
            <p:nvPr/>
          </p:nvGrpSpPr>
          <p:grpSpPr bwMode="auto">
            <a:xfrm>
              <a:off x="4543425" y="3802062"/>
              <a:ext cx="3657599" cy="555625"/>
              <a:chOff x="5654" y="3558"/>
              <a:chExt cx="4078" cy="501"/>
            </a:xfrm>
          </p:grpSpPr>
          <p:sp>
            <p:nvSpPr>
              <p:cNvPr id="11" name="Text Box 13"/>
              <p:cNvSpPr txBox="1">
                <a:spLocks noChangeArrowheads="1"/>
              </p:cNvSpPr>
              <p:nvPr/>
            </p:nvSpPr>
            <p:spPr bwMode="auto">
              <a:xfrm>
                <a:off x="6969" y="3558"/>
                <a:ext cx="2763" cy="501"/>
              </a:xfrm>
              <a:prstGeom prst="rect">
                <a:avLst/>
              </a:prstGeom>
              <a:solidFill>
                <a:srgbClr val="FFFFFF"/>
              </a:solidFill>
              <a:ln w="635">
                <a:solidFill>
                  <a:srgbClr val="000000"/>
                </a:solidFill>
                <a:miter lim="800000"/>
                <a:headEnd/>
                <a:tailEnd/>
              </a:ln>
            </p:spPr>
            <p:txBody>
              <a:bodyPr vert="horz" wrap="square" lIns="53975" tIns="53975" rIns="53975" bIns="53975"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sz="1600" b="1" i="0" u="none" strike="noStrike" cap="none" normalizeH="0" baseline="0" smtClean="0">
                    <a:ln>
                      <a:noFill/>
                    </a:ln>
                    <a:solidFill>
                      <a:schemeClr val="tx1"/>
                    </a:solidFill>
                    <a:effectLst/>
                    <a:latin typeface="Calibri" panose="020F0502020204030204" pitchFamily="34" charset="0"/>
                  </a:rPr>
                  <a:t>Nhấn chọn để tải tài liệu về</a:t>
                </a:r>
                <a:endParaRPr kumimoji="0" lang="en-US" sz="1600" b="1" i="0" u="none" strike="noStrike" cap="none" normalizeH="0" baseline="0" smtClean="0">
                  <a:ln>
                    <a:noFill/>
                  </a:ln>
                  <a:solidFill>
                    <a:schemeClr val="tx1"/>
                  </a:solidFill>
                  <a:effectLst/>
                  <a:latin typeface="Arial" panose="020B0604020202020204" pitchFamily="34" charset="0"/>
                </a:endParaRPr>
              </a:p>
            </p:txBody>
          </p:sp>
          <p:sp>
            <p:nvSpPr>
              <p:cNvPr id="12" name="AutoShape 14"/>
              <p:cNvSpPr>
                <a:spLocks noChangeShapeType="1"/>
              </p:cNvSpPr>
              <p:nvPr/>
            </p:nvSpPr>
            <p:spPr bwMode="auto">
              <a:xfrm>
                <a:off x="5654" y="3778"/>
                <a:ext cx="970" cy="1"/>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GB" b="1"/>
              </a:p>
            </p:txBody>
          </p:sp>
        </p:grpSp>
      </p:grpSp>
      <p:sp>
        <p:nvSpPr>
          <p:cNvPr id="2" name="Rectangle 1"/>
          <p:cNvSpPr/>
          <p:nvPr/>
        </p:nvSpPr>
        <p:spPr>
          <a:xfrm>
            <a:off x="2" y="5781252"/>
            <a:ext cx="12191998" cy="830997"/>
          </a:xfrm>
          <a:prstGeom prst="rect">
            <a:avLst/>
          </a:prstGeom>
        </p:spPr>
        <p:txBody>
          <a:bodyPr wrap="square">
            <a:spAutoFit/>
          </a:bodyPr>
          <a:lstStyle/>
          <a:p>
            <a:pPr indent="540385" algn="just">
              <a:spcBef>
                <a:spcPts val="600"/>
              </a:spcBef>
              <a:spcAft>
                <a:spcPts val="600"/>
              </a:spcAft>
            </a:pPr>
            <a:r>
              <a:rPr lang="en-US" sz="2400" b="1" spc="15" smtClean="0">
                <a:effectLst/>
                <a:latin typeface="Times New Roman" panose="02020603050405020304" pitchFamily="18" charset="0"/>
                <a:ea typeface="Times New Roman" panose="02020603050405020304" pitchFamily="18" charset="0"/>
              </a:rPr>
              <a:t>+ Sau khi tải tài liệu về, người dân làm theo các bước hướng dẫn và mẫu hướng dẫn trong file hướng dẫn tải về.</a:t>
            </a:r>
            <a:endParaRPr lang="en-GB"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1460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539750" algn="just" defTabSz="914400" rtl="0" eaLnBrk="0" fontAlgn="base" latinLnBrk="0" hangingPunct="0">
              <a:lnSpc>
                <a:spcPct val="100000"/>
              </a:lnSpc>
              <a:spcBef>
                <a:spcPct val="0"/>
              </a:spcBef>
              <a:spcAft>
                <a:spcPct val="0"/>
              </a:spcAft>
              <a:buClrTx/>
              <a:buSzTx/>
              <a:buFontTx/>
              <a:buNone/>
              <a:tabLst/>
            </a:pPr>
            <a:r>
              <a:rPr kumimoji="0" lang="es-MX" altLang="ko-KR" sz="2400" b="1" i="1" u="none" strike="noStrike" cap="none" normalizeH="0" baseline="0" smtClean="0">
                <a:ln>
                  <a:noFill/>
                </a:ln>
                <a:solidFill>
                  <a:schemeClr val="tx1"/>
                </a:solidFill>
                <a:effectLst/>
                <a:latin typeface="Arial" panose="020B0604020202020204" pitchFamily="34" charset="0"/>
                <a:ea typeface="Gulim" panose="020B0600000101010101" pitchFamily="34" charset="-127"/>
              </a:rPr>
              <a:t>3.2. Cách thức tra cứu, sử dụng dịch vụ công mức 3, 4</a:t>
            </a:r>
            <a:endParaRPr kumimoji="0" lang="en-GB" altLang="ko-KR" sz="2400" b="0" i="0" u="none" strike="noStrike" cap="none" normalizeH="0" baseline="0" smtClean="0">
              <a:ln>
                <a:noFill/>
              </a:ln>
              <a:solidFill>
                <a:schemeClr val="tx1"/>
              </a:solidFill>
              <a:effectLst/>
              <a:latin typeface="Arial" panose="020B0604020202020204" pitchFamily="34"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es-MX" altLang="ko-KR" sz="2400" b="1" i="0" u="none" strike="noStrike" cap="none" normalizeH="0" baseline="0" smtClean="0">
                <a:ln>
                  <a:noFill/>
                </a:ln>
                <a:solidFill>
                  <a:schemeClr val="tx1"/>
                </a:solidFill>
                <a:effectLst/>
                <a:latin typeface="Arial" panose="020B0604020202020204" pitchFamily="34" charset="0"/>
                <a:ea typeface="Gulim" panose="020B0600000101010101" pitchFamily="34" charset="-127"/>
              </a:rPr>
              <a:t>Bước 1:</a:t>
            </a:r>
            <a:r>
              <a:rPr kumimoji="0" lang="es-MX" altLang="ko-KR" sz="2400" b="0" i="0" u="none" strike="noStrike" cap="none" normalizeH="0" baseline="0" smtClean="0">
                <a:ln>
                  <a:noFill/>
                </a:ln>
                <a:solidFill>
                  <a:schemeClr val="tx1"/>
                </a:solidFill>
                <a:effectLst/>
                <a:latin typeface="Arial" panose="020B0604020202020204" pitchFamily="34" charset="0"/>
                <a:ea typeface="Gulim" panose="020B0600000101010101" pitchFamily="34" charset="-127"/>
              </a:rPr>
              <a:t> Truy cập vào Cổng thông tin điện tử tỉnh Quảng Ninh (quangninh.gov.vn hoặc halong.gov.vn) và chọn mục “Dịch vụ công trực tuyến”</a:t>
            </a:r>
            <a:endParaRPr kumimoji="0" lang="es-MX" altLang="ko-KR" sz="2400" b="0" i="0" u="none" strike="noStrike" cap="none" normalizeH="0" baseline="0" smtClean="0">
              <a:ln>
                <a:noFill/>
              </a:ln>
              <a:solidFill>
                <a:schemeClr val="tx1"/>
              </a:solidFill>
              <a:effectLst/>
              <a:latin typeface="Arial" panose="020B0604020202020204" pitchFamily="34" charset="0"/>
            </a:endParaRPr>
          </a:p>
        </p:txBody>
      </p:sp>
      <p:pic>
        <p:nvPicPr>
          <p:cNvPr id="10241" name="Picture 1" descr="anh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55" y="1409075"/>
            <a:ext cx="11662076" cy="51116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98523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1200329"/>
          </a:xfrm>
          <a:prstGeom prst="rect">
            <a:avLst/>
          </a:prstGeom>
        </p:spPr>
        <p:txBody>
          <a:bodyPr wrap="square">
            <a:spAutoFit/>
          </a:bodyPr>
          <a:lstStyle/>
          <a:p>
            <a:pPr indent="540385" algn="just">
              <a:spcBef>
                <a:spcPts val="600"/>
              </a:spcBef>
              <a:spcAft>
                <a:spcPts val="600"/>
              </a:spcAft>
            </a:pPr>
            <a:r>
              <a:rPr lang="es-MX" sz="2400" b="1" smtClean="0">
                <a:effectLst/>
                <a:latin typeface="Times New Roman" panose="02020603050405020304" pitchFamily="18" charset="0"/>
                <a:ea typeface="Gulim" panose="020B0600000101010101" pitchFamily="34" charset="-127"/>
              </a:rPr>
              <a:t>Bước 2: Chọn lĩnh vực muốn đăng ký trực tuyến. Chẳng hạn: Chọn đăng ký thành lập mới doanh nghiệp thì chọn mục “Đăng ký kinh doanh qua mạng của Sở Kế hoạch và Đầu tư”</a:t>
            </a:r>
            <a:endParaRPr lang="en-GB" sz="2400" b="1">
              <a:effectLst/>
              <a:latin typeface="Times New Roman" panose="02020603050405020304" pitchFamily="18" charset="0"/>
              <a:ea typeface="Times New Roman" panose="02020603050405020304" pitchFamily="18" charset="0"/>
            </a:endParaRPr>
          </a:p>
        </p:txBody>
      </p:sp>
      <p:pic>
        <p:nvPicPr>
          <p:cNvPr id="820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26" y="1200329"/>
            <a:ext cx="11187112" cy="4338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34282" y="5699533"/>
            <a:ext cx="12191999" cy="461665"/>
          </a:xfrm>
          <a:prstGeom prst="rect">
            <a:avLst/>
          </a:prstGeom>
        </p:spPr>
        <p:txBody>
          <a:bodyPr wrap="square">
            <a:spAutoFit/>
          </a:bodyPr>
          <a:lstStyle/>
          <a:p>
            <a:pPr algn="ctr"/>
            <a:r>
              <a:rPr lang="es-MX" sz="2400" b="1" smtClean="0">
                <a:effectLst/>
                <a:latin typeface="Times New Roman" panose="02020603050405020304" pitchFamily="18" charset="0"/>
                <a:ea typeface="Gulim" panose="020B0600000101010101" pitchFamily="34" charset="-127"/>
              </a:rPr>
              <a:t>Kết quả sẽ chuyển đến Cổng thông tin đăng ký doanh nghiệp (dangkykinhdoanh.gov.vn)</a:t>
            </a:r>
            <a:endParaRPr lang="en-GB" sz="2400" b="1"/>
          </a:p>
        </p:txBody>
      </p:sp>
      <p:sp>
        <p:nvSpPr>
          <p:cNvPr id="5" name="Rectangle 4"/>
          <p:cNvSpPr/>
          <p:nvPr/>
        </p:nvSpPr>
        <p:spPr>
          <a:xfrm>
            <a:off x="134281" y="6277009"/>
            <a:ext cx="12191999" cy="338554"/>
          </a:xfrm>
          <a:prstGeom prst="rect">
            <a:avLst/>
          </a:prstGeom>
        </p:spPr>
        <p:txBody>
          <a:bodyPr wrap="square">
            <a:spAutoFit/>
          </a:bodyPr>
          <a:lstStyle/>
          <a:p>
            <a:r>
              <a:rPr lang="en-GB" sz="1600" i="1" smtClean="0"/>
              <a:t>Lưu ý: Khi biểu tượng hiện ra “ Dịch vụ công trực tuyến”  thì kích chọn</a:t>
            </a:r>
            <a:endParaRPr lang="en-GB" sz="1600" i="1"/>
          </a:p>
        </p:txBody>
      </p:sp>
    </p:spTree>
    <p:extLst>
      <p:ext uri="{BB962C8B-B14F-4D97-AF65-F5344CB8AC3E}">
        <p14:creationId xmlns:p14="http://schemas.microsoft.com/office/powerpoint/2010/main" val="3728974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1999" cy="830997"/>
          </a:xfrm>
          <a:prstGeom prst="rect">
            <a:avLst/>
          </a:prstGeom>
        </p:spPr>
        <p:txBody>
          <a:bodyPr wrap="square">
            <a:spAutoFit/>
          </a:bodyPr>
          <a:lstStyle/>
          <a:p>
            <a:pPr indent="540385" algn="just">
              <a:spcBef>
                <a:spcPts val="600"/>
              </a:spcBef>
              <a:spcAft>
                <a:spcPts val="600"/>
              </a:spcAft>
            </a:pPr>
            <a:r>
              <a:rPr lang="es-MX" sz="2400" b="1" smtClean="0">
                <a:effectLst/>
                <a:latin typeface="Times New Roman" panose="02020603050405020304" pitchFamily="18" charset="0"/>
                <a:ea typeface="Gulim" panose="020B0600000101010101" pitchFamily="34" charset="-127"/>
              </a:rPr>
              <a:t>Bước 3: Chọn mục “HỖ TRỢ”, chọn tiếp mục “Hướng dẫn sử dụng dịch vụ công qua mạng điện tử”</a:t>
            </a:r>
            <a:endParaRPr lang="en-GB" sz="2400" b="1">
              <a:effectLst/>
              <a:latin typeface="Times New Roman" panose="02020603050405020304" pitchFamily="18" charset="0"/>
              <a:ea typeface="Times New Roman" panose="02020603050405020304" pitchFamily="18" charset="0"/>
            </a:endParaRPr>
          </a:p>
        </p:txBody>
      </p:sp>
      <p:pic>
        <p:nvPicPr>
          <p:cNvPr id="820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 y="830996"/>
            <a:ext cx="11480504" cy="551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1691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1133965"/>
          </a:xfrm>
          <a:prstGeom prst="rect">
            <a:avLst/>
          </a:prstGeom>
        </p:spPr>
        <p:txBody>
          <a:bodyPr wrap="square">
            <a:spAutoFit/>
          </a:bodyPr>
          <a:lstStyle/>
          <a:p>
            <a:pPr algn="just">
              <a:lnSpc>
                <a:spcPct val="150000"/>
              </a:lnSpc>
              <a:spcAft>
                <a:spcPts val="0"/>
              </a:spcAft>
            </a:pPr>
            <a:r>
              <a:rPr lang="es-MX" sz="2400" b="1" spc="15" smtClean="0">
                <a:effectLst/>
                <a:latin typeface="Times New Roman" panose="02020603050405020304" pitchFamily="18" charset="0"/>
                <a:ea typeface="Times New Roman" panose="02020603050405020304" pitchFamily="18" charset="0"/>
              </a:rPr>
              <a:t>Bước 4: Chọn mục “Hướng dẫn quy trình đăng ký thành lập mới doanh nghiệp/đơn vị trực thuộc qua mạng điện tử”</a:t>
            </a:r>
            <a:endParaRPr lang="en-GB" sz="2400" b="1">
              <a:effectLst/>
              <a:latin typeface="Times New Roman" panose="02020603050405020304" pitchFamily="18" charset="0"/>
              <a:ea typeface="Times New Roman" panose="02020603050405020304" pitchFamily="18" charset="0"/>
            </a:endParaRPr>
          </a:p>
        </p:txBody>
      </p:sp>
      <p:sp>
        <p:nvSpPr>
          <p:cNvPr id="17" name="Rectangle 18"/>
          <p:cNvSpPr>
            <a:spLocks noChangeArrowheads="1"/>
          </p:cNvSpPr>
          <p:nvPr/>
        </p:nvSpPr>
        <p:spPr bwMode="auto">
          <a:xfrm>
            <a:off x="0" y="2200275"/>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20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133964"/>
            <a:ext cx="11772900" cy="5045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8" name="Rectangle 19"/>
          <p:cNvSpPr>
            <a:spLocks noChangeArrowheads="1"/>
          </p:cNvSpPr>
          <p:nvPr/>
        </p:nvSpPr>
        <p:spPr bwMode="auto">
          <a:xfrm>
            <a:off x="3047729" y="6379457"/>
            <a:ext cx="609654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539750" algn="ctr" defTabSz="914400" rtl="0" eaLnBrk="0" fontAlgn="base" latinLnBrk="0" hangingPunct="0">
              <a:lnSpc>
                <a:spcPct val="100000"/>
              </a:lnSpc>
              <a:spcBef>
                <a:spcPct val="0"/>
              </a:spcBef>
              <a:spcAft>
                <a:spcPct val="0"/>
              </a:spcAft>
              <a:buClrTx/>
              <a:buSzTx/>
              <a:buFontTx/>
              <a:buNone/>
              <a:tabLst/>
            </a:pPr>
            <a:r>
              <a:rPr kumimoji="0" lang="es-MX" altLang="ko-KR" sz="2000" b="1" i="0" u="none" strike="noStrike" cap="none" normalizeH="0" baseline="0" smtClean="0">
                <a:ln>
                  <a:noFill/>
                </a:ln>
                <a:solidFill>
                  <a:schemeClr val="tx1"/>
                </a:solidFill>
                <a:effectLst/>
                <a:latin typeface="Arial" panose="020B0604020202020204" pitchFamily="34" charset="0"/>
                <a:ea typeface="Gulim" panose="020B0600000101010101" pitchFamily="34" charset="-127"/>
              </a:rPr>
              <a:t>Bước 5: Sau đó đọc và làm theo hướng dẫn</a:t>
            </a:r>
            <a:endParaRPr kumimoji="0" lang="es-MX" altLang="ko-KR" sz="20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32308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8"/>
          <p:cNvSpPr>
            <a:spLocks noChangeArrowheads="1"/>
          </p:cNvSpPr>
          <p:nvPr/>
        </p:nvSpPr>
        <p:spPr bwMode="auto">
          <a:xfrm>
            <a:off x="0" y="2200275"/>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21"/>
          <p:cNvSpPr>
            <a:spLocks noChangeArrowheads="1"/>
          </p:cNvSpPr>
          <p:nvPr/>
        </p:nvSpPr>
        <p:spPr bwMode="auto">
          <a:xfrm>
            <a:off x="-1" y="193239"/>
            <a:ext cx="12192001"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539750" algn="just" defTabSz="914400" rtl="0" eaLnBrk="0" fontAlgn="base" latinLnBrk="0" hangingPunct="0">
              <a:lnSpc>
                <a:spcPct val="100000"/>
              </a:lnSpc>
              <a:spcBef>
                <a:spcPct val="0"/>
              </a:spcBef>
              <a:spcAft>
                <a:spcPct val="0"/>
              </a:spcAft>
              <a:buClrTx/>
              <a:buSzTx/>
              <a:buFontTx/>
              <a:buNone/>
              <a:tabLst/>
            </a:pPr>
            <a:r>
              <a:rPr kumimoji="0" lang="es-MX" sz="20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III. CÔNG KHAI THÔNG TIN ĐỂ TIẾP NHẬN GÓP Ý, KIẾN NGHỊ CỦA DOANH NGHIỆP/NGƯỜI DÂN</a:t>
            </a:r>
            <a:endParaRPr kumimoji="0" lang="en-GB"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es-MX" sz="20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Tỉnh Quảng Ninh công khai thông tin liên lạc (Địa chỉ, số điện thoại, e-mail, fax) của tất cả các tổ chức/cá nhân thuộc các cơ quan nhà nước, đơn vị sự nghiệp trực thuộc trên địa bàn tỉnh trên Cổng thông tin điện tử (quangninh.gov.vn và halong.gov.vn) để doanh nghiệp/người dân liên hệ, góp ý và kiến nghị.</a:t>
            </a:r>
            <a:endParaRPr kumimoji="0" lang="es-MX"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8212" name="Picture 20" descr="anh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 y="1824455"/>
            <a:ext cx="11587162" cy="465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54426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0445"/>
            <a:ext cx="12192000" cy="5786438"/>
          </a:xfrm>
          <a:prstGeom prst="rect">
            <a:avLst/>
          </a:prstGeom>
        </p:spPr>
        <p:txBody>
          <a:bodyPr wrap="square">
            <a:spAutoFit/>
          </a:bodyPr>
          <a:lstStyle/>
          <a:p>
            <a:pPr indent="356235" algn="ctr">
              <a:lnSpc>
                <a:spcPct val="105000"/>
              </a:lnSpc>
              <a:spcBef>
                <a:spcPts val="600"/>
              </a:spcBef>
              <a:spcAft>
                <a:spcPts val="0"/>
              </a:spcAft>
            </a:pPr>
            <a:r>
              <a:rPr lang="en-US" sz="2600" b="1" smtClean="0">
                <a:latin typeface="Times New Roman" panose="02020603050405020304" pitchFamily="18" charset="0"/>
                <a:ea typeface="Times New Roman" panose="02020603050405020304" pitchFamily="18" charset="0"/>
              </a:rPr>
              <a:t> </a:t>
            </a:r>
            <a:r>
              <a:rPr lang="en-US" sz="2600" b="1" smtClean="0">
                <a:solidFill>
                  <a:srgbClr val="FF0000"/>
                </a:solidFill>
                <a:effectLst/>
                <a:latin typeface="Times New Roman" panose="02020603050405020304" pitchFamily="18" charset="0"/>
                <a:ea typeface="Times New Roman" panose="02020603050405020304" pitchFamily="18" charset="0"/>
              </a:rPr>
              <a:t>MỤC ĐÍCH CHUNG</a:t>
            </a:r>
            <a:endParaRPr lang="en-GB" sz="2600" smtClean="0">
              <a:solidFill>
                <a:srgbClr val="FF0000"/>
              </a:solidFill>
              <a:effectLst/>
              <a:latin typeface="Times New Roman" panose="02020603050405020304" pitchFamily="18" charset="0"/>
              <a:ea typeface="Times New Roman" panose="02020603050405020304" pitchFamily="18" charset="0"/>
            </a:endParaRPr>
          </a:p>
          <a:p>
            <a:pPr indent="356235" algn="just">
              <a:lnSpc>
                <a:spcPct val="105000"/>
              </a:lnSpc>
              <a:spcBef>
                <a:spcPts val="600"/>
              </a:spcBef>
              <a:spcAft>
                <a:spcPts val="0"/>
              </a:spcAft>
            </a:pPr>
            <a:r>
              <a:rPr lang="en-US" sz="2600" smtClean="0">
                <a:effectLst/>
                <a:latin typeface="Times New Roman" panose="02020603050405020304" pitchFamily="18" charset="0"/>
                <a:ea typeface="Times New Roman" panose="02020603050405020304" pitchFamily="18" charset="0"/>
              </a:rPr>
              <a:t>- Thông qua hoạt động tuyên truyền về Chính quyền điện tử, Trung tâm Hành chính công nhằm nâng cao nhận thức về cải cách hành chính, từng bước đào tạo thế hệ công dân điện tử.</a:t>
            </a:r>
            <a:endParaRPr lang="en-GB" sz="2600" smtClean="0">
              <a:effectLst/>
              <a:latin typeface="Times New Roman" panose="02020603050405020304" pitchFamily="18" charset="0"/>
              <a:ea typeface="Times New Roman" panose="02020603050405020304" pitchFamily="18" charset="0"/>
            </a:endParaRPr>
          </a:p>
          <a:p>
            <a:pPr indent="356235" algn="just">
              <a:lnSpc>
                <a:spcPct val="105000"/>
              </a:lnSpc>
              <a:spcBef>
                <a:spcPts val="600"/>
              </a:spcBef>
              <a:spcAft>
                <a:spcPts val="0"/>
              </a:spcAft>
            </a:pPr>
            <a:r>
              <a:rPr lang="en-US" sz="2600" smtClean="0">
                <a:effectLst/>
                <a:latin typeface="Times New Roman" panose="02020603050405020304" pitchFamily="18" charset="0"/>
                <a:ea typeface="Times New Roman" panose="02020603050405020304" pitchFamily="18" charset="0"/>
              </a:rPr>
              <a:t>- Tuyên truyền về lợi ích, tầm quan trọng của cải cách hành chính, xây dựng Chính quyền điện tử và Trung tâm hành chính công; các chủ trương, chính sách, lộ trình, giải pháp thực hiện của tỉnh Quảng Ninh về xây dựng các Trung tâm hành chính công, hướng tới xây dựng Chính quyền điện tử trong toàn bộ hệ thống các cơ quan, đơn vị trên địa bàn tỉnh, trong đó có các cơ sở giáo dục, .</a:t>
            </a:r>
            <a:endParaRPr lang="en-GB" sz="2600" smtClean="0">
              <a:effectLst/>
              <a:latin typeface="Times New Roman" panose="02020603050405020304" pitchFamily="18" charset="0"/>
              <a:ea typeface="Times New Roman" panose="02020603050405020304" pitchFamily="18" charset="0"/>
            </a:endParaRPr>
          </a:p>
          <a:p>
            <a:pPr indent="356235" algn="just">
              <a:lnSpc>
                <a:spcPct val="105000"/>
              </a:lnSpc>
              <a:spcBef>
                <a:spcPts val="600"/>
              </a:spcBef>
              <a:spcAft>
                <a:spcPts val="0"/>
              </a:spcAft>
            </a:pPr>
            <a:r>
              <a:rPr lang="en-US" sz="2600" smtClean="0">
                <a:effectLst/>
                <a:latin typeface="Times New Roman" panose="02020603050405020304" pitchFamily="18" charset="0"/>
                <a:ea typeface="Times New Roman" panose="02020603050405020304" pitchFamily="18" charset="0"/>
              </a:rPr>
              <a:t>- Giúp cán bộ, giáo viên, học sinh, sinh viên nắm được cách sử dụng các dịch vụ công được cung cấp tại các Trung tâm Hành chính công, Cổng thông tin điện tử của tỉnh. Trên cơ sở đó, học sinh, sinh viên thực hiện việc tuyên truyền, phổ biến, hướng dẫn lại cho các thành viên của gia đình và mọi người dân.</a:t>
            </a:r>
            <a:endParaRPr lang="en-GB" sz="2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3259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875"/>
            <a:ext cx="12192000" cy="3293209"/>
          </a:xfrm>
          <a:prstGeom prst="rect">
            <a:avLst/>
          </a:prstGeom>
        </p:spPr>
        <p:txBody>
          <a:bodyPr wrap="square">
            <a:spAutoFit/>
          </a:bodyPr>
          <a:lstStyle/>
          <a:p>
            <a:pPr indent="457200" algn="just">
              <a:spcBef>
                <a:spcPts val="600"/>
              </a:spcBef>
              <a:spcAft>
                <a:spcPts val="600"/>
              </a:spcAft>
            </a:pPr>
            <a:r>
              <a:rPr lang="en-GB" sz="2400" b="1" smtClean="0">
                <a:effectLst/>
                <a:latin typeface="Times New Roman" panose="02020603050405020304" pitchFamily="18" charset="0"/>
                <a:ea typeface="Times New Roman" panose="02020603050405020304" pitchFamily="18" charset="0"/>
              </a:rPr>
              <a:t>IV</a:t>
            </a:r>
            <a:r>
              <a:rPr lang="vi-VN" sz="2400" b="1" smtClean="0">
                <a:effectLst/>
                <a:latin typeface="Times New Roman" panose="02020603050405020304" pitchFamily="18" charset="0"/>
                <a:ea typeface="Times New Roman" panose="02020603050405020304" pitchFamily="18" charset="0"/>
              </a:rPr>
              <a:t>. </a:t>
            </a:r>
            <a:r>
              <a:rPr lang="vi-VN" sz="2400" b="1" dirty="0" smtClean="0">
                <a:effectLst/>
                <a:latin typeface="Times New Roman" panose="02020603050405020304" pitchFamily="18" charset="0"/>
                <a:ea typeface="Times New Roman" panose="02020603050405020304" pitchFamily="18" charset="0"/>
              </a:rPr>
              <a:t>TRUNG TÂM HÀNH CHÍNH CÔNG</a:t>
            </a:r>
            <a:endParaRPr lang="en-GB" sz="2400" dirty="0" smtClean="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sz="2400" b="1" dirty="0" smtClean="0">
                <a:effectLst/>
                <a:latin typeface="Times New Roman" panose="02020603050405020304" pitchFamily="18" charset="0"/>
                <a:ea typeface="Gulim" panose="020B0600000101010101" pitchFamily="34" charset="-127"/>
              </a:rPr>
              <a:t>1. Khái niệm</a:t>
            </a:r>
            <a:endParaRPr lang="en-GB" sz="2400" dirty="0" smtClean="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sz="2400" dirty="0" smtClean="0">
                <a:effectLst/>
                <a:latin typeface="Times New Roman" panose="02020603050405020304" pitchFamily="18" charset="0"/>
                <a:ea typeface="Gulim" panose="020B0600000101010101" pitchFamily="34" charset="-127"/>
              </a:rPr>
              <a:t>Trung tâm hành chính công là nơi tiếp nhận, xử lý, giải quyết các thủ tục hành chính, cung cấp các dịch vụ công cho người dân và doanh nghiệp trên địa bàn tỉnh Quảng Ninh. </a:t>
            </a:r>
            <a:endParaRPr lang="en-GB" sz="2400" dirty="0" smtClean="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sz="2400" b="1" dirty="0" smtClean="0">
                <a:effectLst/>
                <a:latin typeface="Times New Roman" panose="02020603050405020304" pitchFamily="18" charset="0"/>
                <a:ea typeface="Gulim" panose="020B0600000101010101" pitchFamily="34" charset="-127"/>
              </a:rPr>
              <a:t>2. Quy mô</a:t>
            </a:r>
            <a:endParaRPr lang="en-GB" sz="2400" dirty="0" smtClean="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sz="2400" dirty="0" smtClean="0">
                <a:effectLst/>
                <a:latin typeface="Times New Roman" panose="02020603050405020304" pitchFamily="18" charset="0"/>
                <a:ea typeface="Gulim" panose="020B0600000101010101" pitchFamily="34" charset="-127"/>
              </a:rPr>
              <a:t>Hiện nay trên địa bàn tỉnh Quảng Ninh đã có Trung tâm hành chính công cấp tỉnh và 14 Trung tâm hành chính công huyện, thị xã, thành phố.</a:t>
            </a:r>
            <a:endParaRPr lang="en-GB"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0" y="3436084"/>
            <a:ext cx="12192000" cy="2462213"/>
          </a:xfrm>
          <a:prstGeom prst="rect">
            <a:avLst/>
          </a:prstGeom>
        </p:spPr>
        <p:txBody>
          <a:bodyPr wrap="square">
            <a:spAutoFit/>
          </a:bodyPr>
          <a:lstStyle/>
          <a:p>
            <a:pPr indent="457200" algn="just">
              <a:spcBef>
                <a:spcPts val="600"/>
              </a:spcBef>
              <a:spcAft>
                <a:spcPts val="600"/>
              </a:spcAft>
            </a:pPr>
            <a:r>
              <a:rPr lang="en-US" sz="2400" b="1" smtClean="0">
                <a:effectLst/>
                <a:latin typeface="Times New Roman" panose="02020603050405020304" pitchFamily="18" charset="0"/>
                <a:ea typeface="Gulim" panose="020B0600000101010101" pitchFamily="34" charset="-127"/>
              </a:rPr>
              <a:t>3. Thủ tục hành chính được giải quyết tại các Trung tâm hành chính công</a:t>
            </a:r>
            <a:endParaRPr lang="en-GB" sz="2400" smtClean="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sz="2400" smtClean="0">
                <a:effectLst/>
                <a:latin typeface="Times New Roman" panose="02020603050405020304" pitchFamily="18" charset="0"/>
                <a:ea typeface="Gulim" panose="020B0600000101010101" pitchFamily="34" charset="-127"/>
              </a:rPr>
              <a:t>Hiện nay, có 1</a:t>
            </a:r>
            <a:r>
              <a:rPr lang="en-US" sz="2400" smtClean="0">
                <a:effectLst/>
                <a:latin typeface="Times New Roman" panose="02020603050405020304" pitchFamily="18" charset="0"/>
                <a:ea typeface="Gulim" panose="020B0600000101010101" pitchFamily="34" charset="-127"/>
              </a:rPr>
              <a:t>037</a:t>
            </a:r>
            <a:r>
              <a:rPr lang="vi-VN" sz="2400" smtClean="0">
                <a:effectLst/>
                <a:latin typeface="Times New Roman" panose="02020603050405020304" pitchFamily="18" charset="0"/>
                <a:ea typeface="Gulim" panose="020B0600000101010101" pitchFamily="34" charset="-127"/>
              </a:rPr>
              <a:t> thủ tục hành chính thuộc phạm vi, thẩm quyền giải quyết của </a:t>
            </a:r>
            <a:r>
              <a:rPr lang="en-US" sz="2400" smtClean="0">
                <a:effectLst/>
                <a:latin typeface="Times New Roman" panose="02020603050405020304" pitchFamily="18" charset="0"/>
                <a:ea typeface="Gulim" panose="020B0600000101010101" pitchFamily="34" charset="-127"/>
              </a:rPr>
              <a:t>22</a:t>
            </a:r>
            <a:r>
              <a:rPr lang="vi-VN" sz="2400" smtClean="0">
                <a:effectLst/>
                <a:latin typeface="Times New Roman" panose="02020603050405020304" pitchFamily="18" charset="0"/>
                <a:ea typeface="Gulim" panose="020B0600000101010101" pitchFamily="34" charset="-127"/>
              </a:rPr>
              <a:t> sở, ban, ngành được giải quyết tại Trung tâm hành chính công Tỉnh; trên 200 thủ tục hành chính thuộc nhiều lĩnh vực thuộc thẩm quyền giải quyết của UBND các huyện, thị xã, thành phố được giải quyết tại Trung tâm hành chính công huyện, thị xã, thành phố (bao gồm cả các đơn vị ngành dọc đóng trên địa bàn tỉnh).</a:t>
            </a:r>
            <a:endParaRPr lang="en-GB" sz="2400">
              <a:effectLst/>
              <a:latin typeface="Times New Roman" panose="02020603050405020304" pitchFamily="18" charset="0"/>
              <a:ea typeface="Times New Roman" panose="020206030504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616641548"/>
              </p:ext>
            </p:extLst>
          </p:nvPr>
        </p:nvGraphicFramePr>
        <p:xfrm>
          <a:off x="9521371" y="5614987"/>
          <a:ext cx="2380343" cy="1243013"/>
        </p:xfrm>
        <a:graphic>
          <a:graphicData uri="http://schemas.openxmlformats.org/presentationml/2006/ole">
            <mc:AlternateContent xmlns:mc="http://schemas.openxmlformats.org/markup-compatibility/2006">
              <mc:Choice xmlns:v="urn:schemas-microsoft-com:vml" Requires="v">
                <p:oleObj spid="_x0000_s4117" name="Document" showAsIcon="1" r:id="rId3" imgW="914400" imgH="771480" progId="Word.Document.12">
                  <p:embed/>
                </p:oleObj>
              </mc:Choice>
              <mc:Fallback>
                <p:oleObj name="Document" showAsIcon="1" r:id="rId3" imgW="914400" imgH="771480" progId="Word.Document.12">
                  <p:embed/>
                  <p:pic>
                    <p:nvPicPr>
                      <p:cNvPr id="0" name=""/>
                      <p:cNvPicPr/>
                      <p:nvPr/>
                    </p:nvPicPr>
                    <p:blipFill>
                      <a:blip r:embed="rId4"/>
                      <a:stretch>
                        <a:fillRect/>
                      </a:stretch>
                    </p:blipFill>
                    <p:spPr>
                      <a:xfrm>
                        <a:off x="9521371" y="5614987"/>
                        <a:ext cx="2380343" cy="124301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871545728"/>
              </p:ext>
            </p:extLst>
          </p:nvPr>
        </p:nvGraphicFramePr>
        <p:xfrm>
          <a:off x="7619999" y="5679340"/>
          <a:ext cx="1901372" cy="1114306"/>
        </p:xfrm>
        <a:graphic>
          <a:graphicData uri="http://schemas.openxmlformats.org/presentationml/2006/ole">
            <mc:AlternateContent xmlns:mc="http://schemas.openxmlformats.org/markup-compatibility/2006">
              <mc:Choice xmlns:v="urn:schemas-microsoft-com:vml" Requires="v">
                <p:oleObj spid="_x0000_s4118"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7619999" y="5679340"/>
                        <a:ext cx="1901372" cy="1114306"/>
                      </a:xfrm>
                      <a:prstGeom prst="rect">
                        <a:avLst/>
                      </a:prstGeom>
                    </p:spPr>
                  </p:pic>
                </p:oleObj>
              </mc:Fallback>
            </mc:AlternateContent>
          </a:graphicData>
        </a:graphic>
      </p:graphicFrame>
    </p:spTree>
    <p:extLst>
      <p:ext uri="{BB962C8B-B14F-4D97-AF65-F5344CB8AC3E}">
        <p14:creationId xmlns:p14="http://schemas.microsoft.com/office/powerpoint/2010/main" val="1700892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1185"/>
            <a:ext cx="12191999" cy="369332"/>
          </a:xfrm>
          <a:prstGeom prst="rect">
            <a:avLst/>
          </a:prstGeom>
        </p:spPr>
        <p:txBody>
          <a:bodyPr wrap="square">
            <a:spAutoFit/>
          </a:bodyPr>
          <a:lstStyle/>
          <a:p>
            <a:pPr indent="457200" algn="just">
              <a:spcBef>
                <a:spcPts val="600"/>
              </a:spcBef>
              <a:spcAft>
                <a:spcPts val="600"/>
              </a:spcAft>
            </a:pPr>
            <a:r>
              <a:rPr lang="en-US" b="1" smtClean="0">
                <a:effectLst/>
                <a:latin typeface="Times New Roman" panose="02020603050405020304" pitchFamily="18" charset="0"/>
                <a:ea typeface="Gulim" panose="020B0600000101010101" pitchFamily="34" charset="-127"/>
              </a:rPr>
              <a:t>4. Quy trình tiếp nhận, xử lý và tra cứu hồ sơ tại 15 Trung tâm hành chính công</a:t>
            </a:r>
            <a:endParaRPr lang="en-GB" sz="160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33829" y="725715"/>
            <a:ext cx="9448798" cy="5943600"/>
          </a:xfrm>
          <a:prstGeom prst="rect">
            <a:avLst/>
          </a:prstGeom>
        </p:spPr>
      </p:pic>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217553554"/>
              </p:ext>
            </p:extLst>
          </p:nvPr>
        </p:nvGraphicFramePr>
        <p:xfrm>
          <a:off x="9782626" y="835479"/>
          <a:ext cx="2409373" cy="1167492"/>
        </p:xfrm>
        <a:graphic>
          <a:graphicData uri="http://schemas.openxmlformats.org/presentationml/2006/ole">
            <mc:AlternateContent xmlns:mc="http://schemas.openxmlformats.org/markup-compatibility/2006">
              <mc:Choice xmlns:v="urn:schemas-microsoft-com:vml" Requires="v">
                <p:oleObj spid="_x0000_s5160" name="Presentation" showAsIcon="1" r:id="rId4" imgW="914400" imgH="771480" progId="PowerPoint.Show.12">
                  <p:embed/>
                </p:oleObj>
              </mc:Choice>
              <mc:Fallback>
                <p:oleObj name="Presentation" showAsIcon="1" r:id="rId4" imgW="914400" imgH="771480" progId="PowerPoint.Show.12">
                  <p:embed/>
                  <p:pic>
                    <p:nvPicPr>
                      <p:cNvPr id="0" name=""/>
                      <p:cNvPicPr/>
                      <p:nvPr/>
                    </p:nvPicPr>
                    <p:blipFill>
                      <a:blip r:embed="rId5"/>
                      <a:stretch>
                        <a:fillRect/>
                      </a:stretch>
                    </p:blipFill>
                    <p:spPr>
                      <a:xfrm>
                        <a:off x="9782626" y="835479"/>
                        <a:ext cx="2409373" cy="1167492"/>
                      </a:xfrm>
                      <a:prstGeom prst="rect">
                        <a:avLst/>
                      </a:prstGeom>
                    </p:spPr>
                  </p:pic>
                </p:oleObj>
              </mc:Fallback>
            </mc:AlternateContent>
          </a:graphicData>
        </a:graphic>
      </p:graphicFrame>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24986002"/>
              </p:ext>
            </p:extLst>
          </p:nvPr>
        </p:nvGraphicFramePr>
        <p:xfrm>
          <a:off x="9972387" y="2378432"/>
          <a:ext cx="2029850" cy="1030514"/>
        </p:xfrm>
        <a:graphic>
          <a:graphicData uri="http://schemas.openxmlformats.org/presentationml/2006/ole">
            <mc:AlternateContent xmlns:mc="http://schemas.openxmlformats.org/markup-compatibility/2006">
              <mc:Choice xmlns:v="urn:schemas-microsoft-com:vml" Requires="v">
                <p:oleObj spid="_x0000_s5161" name="Presentation" showAsIcon="1" r:id="rId6" imgW="914400" imgH="771480" progId="PowerPoint.Show.12">
                  <p:embed/>
                </p:oleObj>
              </mc:Choice>
              <mc:Fallback>
                <p:oleObj name="Presentation" showAsIcon="1" r:id="rId6" imgW="914400" imgH="771480" progId="PowerPoint.Show.12">
                  <p:embed/>
                  <p:pic>
                    <p:nvPicPr>
                      <p:cNvPr id="0" name=""/>
                      <p:cNvPicPr/>
                      <p:nvPr/>
                    </p:nvPicPr>
                    <p:blipFill>
                      <a:blip r:embed="rId7"/>
                      <a:stretch>
                        <a:fillRect/>
                      </a:stretch>
                    </p:blipFill>
                    <p:spPr>
                      <a:xfrm>
                        <a:off x="9972387" y="2378432"/>
                        <a:ext cx="2029850" cy="1030514"/>
                      </a:xfrm>
                      <a:prstGeom prst="rect">
                        <a:avLst/>
                      </a:prstGeom>
                    </p:spPr>
                  </p:pic>
                </p:oleObj>
              </mc:Fallback>
            </mc:AlternateContent>
          </a:graphicData>
        </a:graphic>
      </p:graphicFrame>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452219343"/>
              </p:ext>
            </p:extLst>
          </p:nvPr>
        </p:nvGraphicFramePr>
        <p:xfrm>
          <a:off x="9972388" y="3784407"/>
          <a:ext cx="2029849" cy="1175396"/>
        </p:xfrm>
        <a:graphic>
          <a:graphicData uri="http://schemas.openxmlformats.org/presentationml/2006/ole">
            <mc:AlternateContent xmlns:mc="http://schemas.openxmlformats.org/markup-compatibility/2006">
              <mc:Choice xmlns:v="urn:schemas-microsoft-com:vml" Requires="v">
                <p:oleObj spid="_x0000_s5162" name="Presentation" showAsIcon="1" r:id="rId8" imgW="914400" imgH="771480" progId="PowerPoint.Show.12">
                  <p:embed/>
                </p:oleObj>
              </mc:Choice>
              <mc:Fallback>
                <p:oleObj name="Presentation" showAsIcon="1" r:id="rId8" imgW="914400" imgH="771480" progId="PowerPoint.Show.12">
                  <p:embed/>
                  <p:pic>
                    <p:nvPicPr>
                      <p:cNvPr id="0" name=""/>
                      <p:cNvPicPr/>
                      <p:nvPr/>
                    </p:nvPicPr>
                    <p:blipFill>
                      <a:blip r:embed="rId9"/>
                      <a:stretch>
                        <a:fillRect/>
                      </a:stretch>
                    </p:blipFill>
                    <p:spPr>
                      <a:xfrm>
                        <a:off x="9972388" y="3784407"/>
                        <a:ext cx="2029849" cy="1175396"/>
                      </a:xfrm>
                      <a:prstGeom prst="rect">
                        <a:avLst/>
                      </a:prstGeom>
                    </p:spPr>
                  </p:pic>
                </p:oleObj>
              </mc:Fallback>
            </mc:AlternateContent>
          </a:graphicData>
        </a:graphic>
      </p:graphicFrame>
    </p:spTree>
    <p:extLst>
      <p:ext uri="{BB962C8B-B14F-4D97-AF65-F5344CB8AC3E}">
        <p14:creationId xmlns:p14="http://schemas.microsoft.com/office/powerpoint/2010/main" val="1813115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913" y="16127"/>
            <a:ext cx="11205029" cy="6841873"/>
          </a:xfrm>
          <a:prstGeom prst="rect">
            <a:avLst/>
          </a:prstGeom>
        </p:spPr>
        <p:txBody>
          <a:bodyPr wrap="square">
            <a:spAutoFit/>
          </a:bodyPr>
          <a:lstStyle/>
          <a:p>
            <a:pPr indent="342900" algn="ctr">
              <a:lnSpc>
                <a:spcPct val="115000"/>
              </a:lnSpc>
              <a:spcBef>
                <a:spcPts val="600"/>
              </a:spcBef>
              <a:spcAft>
                <a:spcPts val="0"/>
              </a:spcAft>
            </a:pPr>
            <a:r>
              <a:rPr lang="es-MX"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TRUNG TÂM HÀNH CHÍNH CÔNG</a:t>
            </a:r>
          </a:p>
          <a:p>
            <a:pPr indent="342900" algn="just">
              <a:lnSpc>
                <a:spcPct val="115000"/>
              </a:lnSpc>
              <a:spcBef>
                <a:spcPts val="600"/>
              </a:spcBef>
              <a:spcAft>
                <a:spcPts val="0"/>
              </a:spcAft>
            </a:pPr>
            <a:r>
              <a:rPr lang="es-MX" sz="2800" smtClean="0">
                <a:latin typeface="Times New Roman" panose="02020603050405020304" pitchFamily="18" charset="0"/>
                <a:ea typeface="Times New Roman" panose="02020603050405020304" pitchFamily="18" charset="0"/>
                <a:cs typeface="Times New Roman" panose="02020603050405020304" pitchFamily="18" charset="0"/>
              </a:rPr>
              <a:t>Trung </a:t>
            </a:r>
            <a:r>
              <a:rPr lang="es-MX" sz="2800">
                <a:latin typeface="Times New Roman" panose="02020603050405020304" pitchFamily="18" charset="0"/>
                <a:ea typeface="Times New Roman" panose="02020603050405020304" pitchFamily="18" charset="0"/>
                <a:cs typeface="Times New Roman" panose="02020603050405020304" pitchFamily="18" charset="0"/>
              </a:rPr>
              <a:t>tâm hành chính công là nơi tiếp nhận, xử lý, giải quyết các thủ tục hành chính, cung cấp các dịch vụ công cho người dân và doanh nghiệp trên địa bàn tỉnh Quảng Ninh. </a:t>
            </a:r>
            <a:endParaRPr lang="en-GB" sz="2800">
              <a:latin typeface="Calibri" panose="020F0502020204030204" pitchFamily="34" charset="0"/>
              <a:ea typeface="Times New Roman" panose="02020603050405020304" pitchFamily="18" charset="0"/>
              <a:cs typeface="Times New Roman" panose="02020603050405020304" pitchFamily="18" charset="0"/>
            </a:endParaRPr>
          </a:p>
          <a:p>
            <a:pPr indent="342900" algn="just">
              <a:lnSpc>
                <a:spcPct val="115000"/>
              </a:lnSpc>
              <a:spcBef>
                <a:spcPts val="600"/>
              </a:spcBef>
              <a:spcAft>
                <a:spcPts val="0"/>
              </a:spcAft>
            </a:pPr>
            <a:r>
              <a:rPr lang="es-MX" sz="2800">
                <a:latin typeface="Times New Roman" panose="02020603050405020304" pitchFamily="18" charset="0"/>
                <a:ea typeface="Times New Roman" panose="02020603050405020304" pitchFamily="18" charset="0"/>
                <a:cs typeface="Times New Roman" panose="02020603050405020304" pitchFamily="18" charset="0"/>
              </a:rPr>
              <a:t>Trung tâm hành chính công được trang bị các phần mềm một cửa liên thông. Việc tiếp nhận, xử lý hồ sơ và trả kết quả cho các tổ chức hoặc công dân được thực hiện theo đúng quy trình ISO và đúng quy định của pháp luật.</a:t>
            </a:r>
            <a:r>
              <a:rPr lang="pt-BR" sz="2800" spc="-20">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latin typeface="Calibri" panose="020F0502020204030204" pitchFamily="34" charset="0"/>
              <a:ea typeface="Times New Roman" panose="02020603050405020304" pitchFamily="18" charset="0"/>
              <a:cs typeface="Times New Roman" panose="02020603050405020304" pitchFamily="18" charset="0"/>
            </a:endParaRPr>
          </a:p>
          <a:p>
            <a:pPr indent="342900" algn="just">
              <a:lnSpc>
                <a:spcPct val="115000"/>
              </a:lnSpc>
              <a:spcBef>
                <a:spcPts val="600"/>
              </a:spcBef>
              <a:spcAft>
                <a:spcPts val="0"/>
              </a:spcAft>
            </a:pPr>
            <a:r>
              <a:rPr lang="pt-BR" sz="2800" spc="-20">
                <a:latin typeface="Times New Roman" panose="02020603050405020304" pitchFamily="18" charset="0"/>
                <a:ea typeface="Times New Roman" panose="02020603050405020304" pitchFamily="18" charset="0"/>
                <a:cs typeface="Times New Roman" panose="02020603050405020304" pitchFamily="18" charset="0"/>
              </a:rPr>
              <a:t>Xác định và đặt lợi ích của người dân làm trung tâm, lấy sự hài lòng của người dân và doanh nghiệp làm thước đo, Trung tâm hành chính công được xây dựng nhằm mục đích tạo điều kiện thuận lợi nhất cho người dân và doanh nghiệp thực hiện quyền và nghĩa vụ theo quy định của pháp luật.</a:t>
            </a:r>
            <a:endParaRPr lang="en-GB" sz="2800">
              <a:latin typeface="Calibri" panose="020F0502020204030204" pitchFamily="34" charset="0"/>
              <a:ea typeface="Times New Roman" panose="02020603050405020304" pitchFamily="18" charset="0"/>
              <a:cs typeface="Times New Roman" panose="02020603050405020304" pitchFamily="18" charset="0"/>
            </a:endParaRPr>
          </a:p>
          <a:p>
            <a:pPr indent="457200" algn="just">
              <a:lnSpc>
                <a:spcPct val="115000"/>
              </a:lnSpc>
              <a:spcBef>
                <a:spcPts val="600"/>
              </a:spcBef>
              <a:spcAft>
                <a:spcPts val="600"/>
              </a:spcAft>
            </a:pPr>
            <a:r>
              <a:rPr lang="pt-BR" sz="2800" spc="-20">
                <a:latin typeface="Times New Roman" panose="02020603050405020304" pitchFamily="18" charset="0"/>
                <a:ea typeface="Times New Roman" panose="02020603050405020304" pitchFamily="18" charset="0"/>
                <a:cs typeface="Times New Roman" panose="02020603050405020304" pitchFamily="18" charset="0"/>
              </a:rPr>
              <a:t>Hiện nay trên địa bàn tỉnh Quảng Ninh đã có 01 Trung tâm hành chính công cấp tỉnh và 14 Trung tâm hành chính công huyện, thị xã, thành phố.</a:t>
            </a:r>
            <a:endParaRPr lang="en-GB" sz="2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9233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89560" y="369152"/>
            <a:ext cx="1166259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nb-NO"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 khi TTHCC ra đời, k</a:t>
            </a:r>
            <a:r>
              <a:rPr kumimoji="0" lang="vi-VN"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hông còn những cụm từ "thủ tục hành dân là chính”, "một cửa nhiều khóa” xảy đến với người dân mỗi khi họ ra cơ quan công quyền làm các thủ tục giấy tờ. Nếu hầu hết bộ phận một cửa của các tỉnh thành khác đều được bài trí theo kiểu người dân và cán bộ đối thoại với nhau qua ô kính nhỏ, thì ở các TTHCC tỉnh Quảng Ninh không có bất kỳ một "bức tường” nào ngăn cách cán bộ với người dân. Không chỉ là cách bài trí phòng làm việc khác mà thái độ, cách ứng xử của cán bộ với dân cũng khác hẳn. Không còn tình trạng dân phải xếp hàng chờ đợi mỏi mòn, thậm chí "ăn” mắng khi cán bộ "quá tải” với công việc. Sự hướng dẫn tận tình của cán bộ đối với người dân ở các TTHCC đã khiến người dân có cảm giác mình là thượng đế.</a:t>
            </a:r>
            <a:endParaRPr kumimoji="0" lang="vi-VN" sz="2800" b="0" i="0" u="none" strike="noStrike" cap="none" normalizeH="0" baseline="0" smtClean="0">
              <a:ln>
                <a:noFill/>
              </a:ln>
              <a:solidFill>
                <a:schemeClr val="tx1"/>
              </a:solidFill>
              <a:effectLst/>
              <a:latin typeface="Arial" panose="020B0604020202020204" pitchFamily="34" charset="0"/>
            </a:endParaRPr>
          </a:p>
        </p:txBody>
      </p:sp>
      <p:pic>
        <p:nvPicPr>
          <p:cNvPr id="8193" name="Picture 1" descr="image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5316" y="4678434"/>
            <a:ext cx="3236684" cy="21577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89560" y="30632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400" b="0" i="0" u="none" strike="noStrike" cap="none" normalizeH="0" baseline="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vi-VN"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650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371" y="338277"/>
            <a:ext cx="11480800" cy="5785879"/>
          </a:xfrm>
          <a:prstGeom prst="rect">
            <a:avLst/>
          </a:prstGeom>
        </p:spPr>
        <p:txBody>
          <a:bodyPr wrap="square">
            <a:spAutoFit/>
          </a:bodyPr>
          <a:lstStyle/>
          <a:p>
            <a:pPr indent="457200" algn="just">
              <a:lnSpc>
                <a:spcPct val="115000"/>
              </a:lnSpc>
              <a:spcBef>
                <a:spcPts val="600"/>
              </a:spcBef>
              <a:spcAft>
                <a:spcPts val="600"/>
              </a:spcAft>
            </a:pPr>
            <a:r>
              <a:rPr lang="nb-NO" sz="3600">
                <a:latin typeface="Times New Roman" panose="02020603050405020304" pitchFamily="18" charset="0"/>
                <a:ea typeface="Times New Roman" panose="02020603050405020304" pitchFamily="18" charset="0"/>
                <a:cs typeface="Times New Roman" panose="02020603050405020304" pitchFamily="18" charset="0"/>
              </a:rPr>
              <a:t>Từ năm 2012 đến nay, tỉnh Quảng Ninh đã từng bước xây dựng được một Chính quyền điện tử riêng, đã được nhiều tỉnh thành trong cả nước thăm quan và học tập. Chỉ số sẵn sàng về ứng dụng và phát triển Công nghệ thông tin - Truyền thông đã dần được cải thiện qua các năm: Năm 2012, xếp thứ 14/63 tỉnh thành; Năm 2013, xếp thứ 13/63 tỉnh thành; Năm 2014, xếp thứ 10/63 tỉnh thành; Năm 2015, xếp thứ 8/63 tỉnh thành. Từ kết quả đó cho thấy, tỉnh Quảng Ninh đã từng bước trở thành 1 trong 10 tỉnh mạnh nhất cả nước về CNTT. </a:t>
            </a:r>
            <a:endParaRPr lang="en-GB" sz="36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040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4048"/>
            <a:ext cx="12192000" cy="430887"/>
          </a:xfrm>
          <a:prstGeom prst="rect">
            <a:avLst/>
          </a:prstGeom>
        </p:spPr>
        <p:txBody>
          <a:bodyPr wrap="square">
            <a:spAutoFit/>
          </a:bodyPr>
          <a:lstStyle/>
          <a:p>
            <a:pPr algn="ctr">
              <a:spcAft>
                <a:spcPts val="0"/>
              </a:spcAft>
            </a:pPr>
            <a:r>
              <a:rPr lang="en-US" sz="2200" b="1" smtClean="0">
                <a:solidFill>
                  <a:srgbClr val="FF0000"/>
                </a:solidFill>
                <a:effectLst/>
                <a:latin typeface="Times New Roman" panose="02020603050405020304" pitchFamily="18" charset="0"/>
                <a:ea typeface="Times New Roman" panose="02020603050405020304" pitchFamily="18" charset="0"/>
              </a:rPr>
              <a:t>QUY TRÌNH TIẾP NHẬN, XỬ LÝ HỒ SƠ TẠI CÁC TRUNG TÂM HÀNH CHÍNH CÔNG</a:t>
            </a:r>
            <a:endParaRPr lang="en-GB" sz="2200" b="1">
              <a:solidFill>
                <a:srgbClr val="FF0000"/>
              </a:solidFill>
              <a:effectLst/>
              <a:latin typeface="Times New Roman" panose="02020603050405020304" pitchFamily="18" charset="0"/>
              <a:ea typeface="Times New Roman" panose="02020603050405020304" pitchFamily="18" charset="0"/>
            </a:endParaRPr>
          </a:p>
        </p:txBody>
      </p:sp>
      <p:sp>
        <p:nvSpPr>
          <p:cNvPr id="5" name="Rectangle 2"/>
          <p:cNvSpPr>
            <a:spLocks noChangeArrowheads="1"/>
          </p:cNvSpPr>
          <p:nvPr/>
        </p:nvSpPr>
        <p:spPr bwMode="auto">
          <a:xfrm>
            <a:off x="19049" y="754304"/>
            <a:ext cx="12172951"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s-MX" sz="2400" b="1" i="0" u="sng" strike="noStrike" cap="none" normalizeH="0" baseline="0" smtClean="0">
                <a:ln>
                  <a:noFill/>
                </a:ln>
                <a:solidFill>
                  <a:schemeClr val="tx1"/>
                </a:solidFill>
                <a:effectLst/>
                <a:latin typeface="Arial" panose="020B0604020202020204" pitchFamily="34" charset="0"/>
                <a:ea typeface="Times New Roman" panose="02020603050405020304" pitchFamily="18" charset="0"/>
              </a:rPr>
              <a:t>Bước 1</a:t>
            </a:r>
            <a:r>
              <a:rPr kumimoji="0" lang="es-MX"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Người dân/doanh nghiệp đến làm việc tại trung tâm hành chính công đến bàn hướng dẫn để được hướng dẫn các bước cần thực hiện.</a:t>
            </a:r>
            <a:endParaRPr kumimoji="0" lang="en-GB" sz="2400" b="0" i="0" u="none" strike="noStrike" cap="none" normalizeH="0" baseline="0" smtClean="0">
              <a:ln>
                <a:noFill/>
              </a:ln>
              <a:solidFill>
                <a:schemeClr val="tx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panose="020B0604020202020204" pitchFamily="34" charset="0"/>
            </a:endParaRPr>
          </a:p>
        </p:txBody>
      </p:sp>
      <p:pic>
        <p:nvPicPr>
          <p:cNvPr id="3073" name="Picture 1"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49" y="1816134"/>
            <a:ext cx="10287000" cy="440983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3"/>
          <p:cNvSpPr>
            <a:spLocks noChangeArrowheads="1"/>
          </p:cNvSpPr>
          <p:nvPr/>
        </p:nvSpPr>
        <p:spPr bwMode="auto">
          <a:xfrm>
            <a:off x="4084686" y="6225972"/>
            <a:ext cx="406072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88925" algn="ctr" defTabSz="914400" rtl="0" eaLnBrk="0" fontAlgn="base" latinLnBrk="0" hangingPunct="0">
              <a:lnSpc>
                <a:spcPct val="100000"/>
              </a:lnSpc>
              <a:spcBef>
                <a:spcPct val="0"/>
              </a:spcBef>
              <a:spcAft>
                <a:spcPct val="0"/>
              </a:spcAft>
              <a:buClrTx/>
              <a:buSzTx/>
              <a:buFontTx/>
              <a:buNone/>
              <a:tabLst/>
            </a:pPr>
            <a:r>
              <a:rPr kumimoji="0" lang="es-MX"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Hình 1 – Bàn hướng dẫn</a:t>
            </a:r>
            <a:endParaRPr kumimoji="0" lang="es-MX" sz="2400"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46702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5472"/>
            <a:ext cx="12192000" cy="830997"/>
          </a:xfrm>
          <a:prstGeom prst="rect">
            <a:avLst/>
          </a:prstGeom>
        </p:spPr>
        <p:txBody>
          <a:bodyPr wrap="square">
            <a:spAutoFit/>
          </a:bodyPr>
          <a:lstStyle/>
          <a:p>
            <a:pPr indent="457200" algn="just">
              <a:spcBef>
                <a:spcPts val="600"/>
              </a:spcBef>
              <a:spcAft>
                <a:spcPts val="600"/>
              </a:spcAft>
            </a:pPr>
            <a:r>
              <a:rPr lang="es-MX" sz="2400" b="1" u="sng" spc="15" smtClean="0">
                <a:effectLst/>
                <a:latin typeface="Times New Roman" panose="02020603050405020304" pitchFamily="18" charset="0"/>
                <a:ea typeface="Times New Roman" panose="02020603050405020304" pitchFamily="18" charset="0"/>
              </a:rPr>
              <a:t>Bước 2</a:t>
            </a:r>
            <a:r>
              <a:rPr lang="es-MX" sz="2400" spc="15" smtClean="0">
                <a:effectLst/>
                <a:latin typeface="Times New Roman" panose="02020603050405020304" pitchFamily="18" charset="0"/>
                <a:ea typeface="Times New Roman" panose="02020603050405020304" pitchFamily="18" charset="0"/>
              </a:rPr>
              <a:t>: Đến Kiosk lấy số thứ tự để lấy số sau đó ra khu vực chờ, đợi đến số thứ tự của mình.</a:t>
            </a:r>
            <a:endParaRPr lang="en-GB" sz="2400">
              <a:effectLst/>
              <a:latin typeface="Times New Roman" panose="02020603050405020304" pitchFamily="18" charset="0"/>
              <a:ea typeface="Times New Roman" panose="02020603050405020304" pitchFamily="18" charset="0"/>
            </a:endParaRPr>
          </a:p>
        </p:txBody>
      </p:sp>
      <p:pic>
        <p:nvPicPr>
          <p:cNvPr id="4098" name="Picture 2" descr="unna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5013"/>
            <a:ext cx="10544175" cy="500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0" y="5903784"/>
            <a:ext cx="12191999" cy="461665"/>
          </a:xfrm>
          <a:prstGeom prst="rect">
            <a:avLst/>
          </a:prstGeom>
        </p:spPr>
        <p:txBody>
          <a:bodyPr wrap="square">
            <a:spAutoFit/>
          </a:bodyPr>
          <a:lstStyle/>
          <a:p>
            <a:pPr indent="288925" algn="ctr">
              <a:spcAft>
                <a:spcPts val="0"/>
              </a:spcAft>
            </a:pPr>
            <a:r>
              <a:rPr lang="en-US" sz="2400" b="1" spc="15" smtClean="0">
                <a:effectLst/>
                <a:latin typeface="Times New Roman" panose="02020603050405020304" pitchFamily="18" charset="0"/>
                <a:ea typeface="Times New Roman" panose="02020603050405020304" pitchFamily="18" charset="0"/>
              </a:rPr>
              <a:t>Hình 2 – Kiosk lấy số thứ tự</a:t>
            </a:r>
            <a:endParaRPr lang="en-GB"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7926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697"/>
            <a:ext cx="12191999" cy="830997"/>
          </a:xfrm>
          <a:prstGeom prst="rect">
            <a:avLst/>
          </a:prstGeom>
        </p:spPr>
        <p:txBody>
          <a:bodyPr wrap="square">
            <a:spAutoFit/>
          </a:bodyPr>
          <a:lstStyle/>
          <a:p>
            <a:pPr indent="457200" algn="just">
              <a:spcBef>
                <a:spcPts val="600"/>
              </a:spcBef>
              <a:spcAft>
                <a:spcPts val="600"/>
              </a:spcAft>
            </a:pPr>
            <a:r>
              <a:rPr lang="en-US" sz="2400" b="1" u="sng" spc="15" smtClean="0">
                <a:effectLst/>
                <a:latin typeface="Times New Roman" panose="02020603050405020304" pitchFamily="18" charset="0"/>
                <a:ea typeface="Times New Roman" panose="02020603050405020304" pitchFamily="18" charset="0"/>
              </a:rPr>
              <a:t>Bước 3</a:t>
            </a:r>
            <a:r>
              <a:rPr lang="en-US" sz="2400" b="1" spc="15" smtClean="0">
                <a:effectLst/>
                <a:latin typeface="Times New Roman" panose="02020603050405020304" pitchFamily="18" charset="0"/>
                <a:ea typeface="Times New Roman" panose="02020603050405020304" pitchFamily="18" charset="0"/>
              </a:rPr>
              <a:t>: Khi đến số thứ tự được thông báo trên loa, người dân/ doanh nghiệp đến bàn làm việc theo hướng dẫn để nộp/nhận hồ sơ.</a:t>
            </a:r>
            <a:endParaRPr lang="en-GB" sz="2400" b="1">
              <a:effectLst/>
              <a:latin typeface="Times New Roman" panose="02020603050405020304" pitchFamily="18" charset="0"/>
              <a:ea typeface="Times New Roman" panose="02020603050405020304" pitchFamily="18" charset="0"/>
            </a:endParaRPr>
          </a:p>
        </p:txBody>
      </p:sp>
      <p:pic>
        <p:nvPicPr>
          <p:cNvPr id="5122"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8000"/>
            <a:ext cx="9593943" cy="4931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979327" y="6243637"/>
            <a:ext cx="8233344" cy="461665"/>
          </a:xfrm>
          <a:prstGeom prst="rect">
            <a:avLst/>
          </a:prstGeom>
        </p:spPr>
        <p:txBody>
          <a:bodyPr wrap="none">
            <a:spAutoFit/>
          </a:bodyPr>
          <a:lstStyle/>
          <a:p>
            <a:pPr indent="288925" algn="ctr">
              <a:spcAft>
                <a:spcPts val="0"/>
              </a:spcAft>
            </a:pPr>
            <a:r>
              <a:rPr lang="en-US" sz="2400" b="1" spc="15" smtClean="0">
                <a:effectLst/>
                <a:latin typeface="Times New Roman" panose="02020603050405020304" pitchFamily="18" charset="0"/>
                <a:ea typeface="Times New Roman" panose="02020603050405020304" pitchFamily="18" charset="0"/>
              </a:rPr>
              <a:t>Hình 3 – Bàn tiếp nhận hồ sơ của người dân/doanh nghiệp</a:t>
            </a:r>
            <a:endParaRPr lang="en-GB" sz="2400" b="1">
              <a:effectLst/>
              <a:latin typeface="Times New Roman" panose="02020603050405020304" pitchFamily="18" charset="0"/>
              <a:ea typeface="Times New Roman" panose="020206030504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46505287"/>
              </p:ext>
            </p:extLst>
          </p:nvPr>
        </p:nvGraphicFramePr>
        <p:xfrm>
          <a:off x="9949541" y="1148000"/>
          <a:ext cx="2111829" cy="1781856"/>
        </p:xfrm>
        <a:graphic>
          <a:graphicData uri="http://schemas.openxmlformats.org/presentationml/2006/ole">
            <mc:AlternateContent xmlns:mc="http://schemas.openxmlformats.org/markup-compatibility/2006">
              <mc:Choice xmlns:v="urn:schemas-microsoft-com:vml" Requires="v">
                <p:oleObj spid="_x0000_s7175"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9949541" y="1148000"/>
                        <a:ext cx="2111829" cy="1781856"/>
                      </a:xfrm>
                      <a:prstGeom prst="rect">
                        <a:avLst/>
                      </a:prstGeom>
                    </p:spPr>
                  </p:pic>
                </p:oleObj>
              </mc:Fallback>
            </mc:AlternateContent>
          </a:graphicData>
        </a:graphic>
      </p:graphicFrame>
    </p:spTree>
    <p:extLst>
      <p:ext uri="{BB962C8B-B14F-4D97-AF65-F5344CB8AC3E}">
        <p14:creationId xmlns:p14="http://schemas.microsoft.com/office/powerpoint/2010/main" val="4198067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472"/>
            <a:ext cx="12192000" cy="461665"/>
          </a:xfrm>
          <a:prstGeom prst="rect">
            <a:avLst/>
          </a:prstGeom>
        </p:spPr>
        <p:txBody>
          <a:bodyPr wrap="square">
            <a:spAutoFit/>
          </a:bodyPr>
          <a:lstStyle/>
          <a:p>
            <a:pPr indent="457200" algn="just">
              <a:spcBef>
                <a:spcPts val="600"/>
              </a:spcBef>
              <a:spcAft>
                <a:spcPts val="600"/>
              </a:spcAft>
            </a:pPr>
            <a:r>
              <a:rPr lang="en-US" sz="2400" b="1" u="sng" spc="15" smtClean="0">
                <a:effectLst/>
                <a:latin typeface="Times New Roman" panose="02020603050405020304" pitchFamily="18" charset="0"/>
                <a:ea typeface="Times New Roman" panose="02020603050405020304" pitchFamily="18" charset="0"/>
              </a:rPr>
              <a:t>Bước 4</a:t>
            </a:r>
            <a:r>
              <a:rPr lang="en-US" sz="2400" b="1" spc="15" smtClean="0">
                <a:effectLst/>
                <a:latin typeface="Times New Roman" panose="02020603050405020304" pitchFamily="18" charset="0"/>
                <a:ea typeface="Times New Roman" panose="02020603050405020304" pitchFamily="18" charset="0"/>
              </a:rPr>
              <a:t>: Sau khi cán bộ kiểm tra hồ sơ, việc tiếp nhận hồ sơ có 02 trường hợp sau:</a:t>
            </a:r>
            <a:endParaRPr lang="en-GB" sz="2400" b="1">
              <a:effectLst/>
              <a:latin typeface="Times New Roman" panose="02020603050405020304" pitchFamily="18" charset="0"/>
              <a:ea typeface="Times New Roman" panose="02020603050405020304" pitchFamily="18" charset="0"/>
            </a:endParaRPr>
          </a:p>
        </p:txBody>
      </p:sp>
      <p:sp>
        <p:nvSpPr>
          <p:cNvPr id="3" name="Rectangle 2"/>
          <p:cNvSpPr/>
          <p:nvPr/>
        </p:nvSpPr>
        <p:spPr>
          <a:xfrm>
            <a:off x="0" y="660292"/>
            <a:ext cx="6186488" cy="5601533"/>
          </a:xfrm>
          <a:prstGeom prst="rect">
            <a:avLst/>
          </a:prstGeom>
        </p:spPr>
        <p:txBody>
          <a:bodyPr wrap="square">
            <a:spAutoFit/>
          </a:bodyPr>
          <a:lstStyle/>
          <a:p>
            <a:pPr indent="457200" algn="just">
              <a:spcBef>
                <a:spcPts val="600"/>
              </a:spcBef>
              <a:spcAft>
                <a:spcPts val="600"/>
              </a:spcAft>
            </a:pPr>
            <a:r>
              <a:rPr lang="en-US" sz="2600" spc="15" smtClean="0">
                <a:effectLst/>
                <a:latin typeface="Times New Roman" panose="02020603050405020304" pitchFamily="18" charset="0"/>
                <a:ea typeface="Times New Roman" panose="02020603050405020304" pitchFamily="18" charset="0"/>
              </a:rPr>
              <a:t>+ Trường hợp 1: Hồ sơ không hợp lệ </a:t>
            </a:r>
            <a:r>
              <a:rPr lang="en-US" sz="2600" spc="15" smtClean="0">
                <a:effectLst/>
                <a:latin typeface="Times New Roman" panose="02020603050405020304" pitchFamily="18" charset="0"/>
                <a:ea typeface="Times New Roman" panose="02020603050405020304" pitchFamily="18" charset="0"/>
                <a:sym typeface="Wingdings 3" panose="05040102010807070707" pitchFamily="18" charset="2"/>
              </a:rPr>
              <a:t></a:t>
            </a:r>
            <a:r>
              <a:rPr lang="en-US" sz="2600" spc="15" smtClean="0">
                <a:effectLst/>
                <a:latin typeface="Times New Roman" panose="02020603050405020304" pitchFamily="18" charset="0"/>
                <a:ea typeface="Times New Roman" panose="02020603050405020304" pitchFamily="18" charset="0"/>
              </a:rPr>
              <a:t> Cán bộ có trách nhiệm hướng dẫn cho người dân/doanh nghiệp để hoàn thiện đầy đủ hồ sơ.</a:t>
            </a:r>
            <a:endParaRPr lang="en-GB" sz="2600" smtClean="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2600" spc="15" smtClean="0">
                <a:effectLst/>
                <a:latin typeface="Times New Roman" panose="02020603050405020304" pitchFamily="18" charset="0"/>
                <a:ea typeface="Times New Roman" panose="02020603050405020304" pitchFamily="18" charset="0"/>
              </a:rPr>
              <a:t>+ Trường hợp 2: Hồ sơ hợp lệ </a:t>
            </a:r>
            <a:r>
              <a:rPr lang="en-US" sz="2600" spc="15" smtClean="0">
                <a:effectLst/>
                <a:latin typeface="Times New Roman" panose="02020603050405020304" pitchFamily="18" charset="0"/>
                <a:ea typeface="Times New Roman" panose="02020603050405020304" pitchFamily="18" charset="0"/>
                <a:sym typeface="Wingdings 3" panose="05040102010807070707" pitchFamily="18" charset="2"/>
              </a:rPr>
              <a:t></a:t>
            </a:r>
            <a:r>
              <a:rPr lang="en-US" sz="2600" spc="15" smtClean="0">
                <a:effectLst/>
                <a:latin typeface="Times New Roman" panose="02020603050405020304" pitchFamily="18" charset="0"/>
                <a:ea typeface="Times New Roman" panose="02020603050405020304" pitchFamily="18" charset="0"/>
              </a:rPr>
              <a:t> Tiếp nhận xử lý theo quy định. Người dân/ doanh nghiệp sẽ được nhận một phiếu biên nhận trong đó có đầy đủ thông tin và thời gian hẹn trả kết quả. Người dân/ doanh nghiệp có thể sử dụng phiếu này để tra cứu tình trạng xử lý hồ sơ của mình tại Cổng công dân dichvucong.quangninh.gov.vn</a:t>
            </a:r>
          </a:p>
          <a:p>
            <a:pPr indent="457200" algn="just">
              <a:spcBef>
                <a:spcPts val="600"/>
              </a:spcBef>
              <a:spcAft>
                <a:spcPts val="600"/>
              </a:spcAft>
            </a:pPr>
            <a:r>
              <a:rPr lang="en-US" sz="2600" spc="15" smtClean="0">
                <a:latin typeface="Times New Roman" panose="02020603050405020304" pitchFamily="18" charset="0"/>
                <a:ea typeface="Times New Roman" panose="02020603050405020304" pitchFamily="18" charset="0"/>
              </a:rPr>
              <a:t>VD: </a:t>
            </a:r>
            <a:r>
              <a:rPr lang="en-US" sz="2600" b="1" spc="15" smtClean="0">
                <a:latin typeface="Times New Roman" panose="02020603050405020304" pitchFamily="18" charset="0"/>
                <a:ea typeface="Times New Roman" panose="02020603050405020304" pitchFamily="18" charset="0"/>
              </a:rPr>
              <a:t>Số 1520618700127</a:t>
            </a:r>
            <a:endParaRPr lang="en-GB" sz="2600" b="1">
              <a:effectLst/>
              <a:latin typeface="Times New Roman" panose="02020603050405020304" pitchFamily="18" charset="0"/>
              <a:ea typeface="Times New Roman" panose="02020603050405020304" pitchFamily="18" charset="0"/>
            </a:endParaRPr>
          </a:p>
        </p:txBody>
      </p:sp>
      <p:grpSp>
        <p:nvGrpSpPr>
          <p:cNvPr id="6" name="Group 5"/>
          <p:cNvGrpSpPr/>
          <p:nvPr/>
        </p:nvGrpSpPr>
        <p:grpSpPr>
          <a:xfrm>
            <a:off x="6334124" y="859245"/>
            <a:ext cx="5567363" cy="5833467"/>
            <a:chOff x="6334124" y="859245"/>
            <a:chExt cx="5567363" cy="5833467"/>
          </a:xfrm>
        </p:grpSpPr>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334124" y="859245"/>
              <a:ext cx="5567363" cy="5284380"/>
            </a:xfrm>
            <a:prstGeom prst="rect">
              <a:avLst/>
            </a:prstGeom>
            <a:ln w="6350">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948301" y="6261825"/>
              <a:ext cx="4339008" cy="430887"/>
            </a:xfrm>
            <a:prstGeom prst="rect">
              <a:avLst/>
            </a:prstGeom>
          </p:spPr>
          <p:txBody>
            <a:bodyPr wrap="none">
              <a:spAutoFit/>
            </a:bodyPr>
            <a:lstStyle/>
            <a:p>
              <a:pPr indent="457200" algn="ctr">
                <a:spcBef>
                  <a:spcPts val="600"/>
                </a:spcBef>
                <a:spcAft>
                  <a:spcPts val="600"/>
                </a:spcAft>
              </a:pPr>
              <a:r>
                <a:rPr lang="en-US" sz="2200" b="1" i="1" spc="15" smtClean="0">
                  <a:effectLst/>
                  <a:latin typeface="Times New Roman" panose="02020603050405020304" pitchFamily="18" charset="0"/>
                  <a:ea typeface="Times New Roman" panose="02020603050405020304" pitchFamily="18" charset="0"/>
                </a:rPr>
                <a:t>Hình 4 – Mẫu phiếu biên nhận</a:t>
              </a:r>
              <a:endParaRPr lang="en-GB" sz="2200" b="1">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4075866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49226"/>
            <a:ext cx="11582400" cy="838200"/>
          </a:xfrm>
        </p:spPr>
        <p:txBody>
          <a:bodyPr>
            <a:noAutofit/>
          </a:bodyPr>
          <a:lstStyle/>
          <a:p>
            <a:pPr lvl="0"/>
            <a:r>
              <a:rPr lang="en-US" sz="2700" dirty="0">
                <a:latin typeface="+mn-lt"/>
              </a:rPr>
              <a:t>II. </a:t>
            </a:r>
            <a:r>
              <a:rPr lang="en-US" sz="2700" b="1" dirty="0">
                <a:effectLst/>
                <a:latin typeface="+mn-lt"/>
              </a:rPr>
              <a:t>QUY TRÌNH GIẢI QUYẾT TTHC TẠI TTHCC THỊ XÃ</a:t>
            </a:r>
            <a:endParaRPr lang="en-GB" sz="27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9477466"/>
              </p:ext>
            </p:extLst>
          </p:nvPr>
        </p:nvGraphicFramePr>
        <p:xfrm>
          <a:off x="0" y="1150258"/>
          <a:ext cx="12077700" cy="5474252"/>
        </p:xfrm>
        <a:graphic>
          <a:graphicData uri="http://schemas.openxmlformats.org/drawingml/2006/table">
            <a:tbl>
              <a:tblPr firstRow="1" firstCol="1" lastRow="1" lastCol="1" bandRow="1" bandCol="1">
                <a:tableStyleId>{5C22544A-7EE6-4342-B048-85BDC9FD1C3A}</a:tableStyleId>
              </a:tblPr>
              <a:tblGrid>
                <a:gridCol w="3251689"/>
                <a:gridCol w="5924581"/>
                <a:gridCol w="2901430"/>
              </a:tblGrid>
              <a:tr h="424488">
                <a:tc>
                  <a:txBody>
                    <a:bodyPr/>
                    <a:lstStyle/>
                    <a:p>
                      <a:pPr algn="ctr">
                        <a:lnSpc>
                          <a:spcPct val="115000"/>
                        </a:lnSpc>
                        <a:spcBef>
                          <a:spcPts val="300"/>
                        </a:spcBef>
                        <a:spcAft>
                          <a:spcPts val="300"/>
                        </a:spcAft>
                      </a:pPr>
                      <a:r>
                        <a:rPr lang="nl-NL" sz="1100" dirty="0">
                          <a:effectLst/>
                        </a:rPr>
                        <a:t>Trách nhiệm</a:t>
                      </a:r>
                      <a:endParaRPr lang="en-GB" sz="1200" dirty="0">
                        <a:effectLst/>
                        <a:latin typeface="Times New Roman"/>
                        <a:ea typeface="Calibri"/>
                        <a:cs typeface="Times New Roman"/>
                      </a:endParaRPr>
                    </a:p>
                  </a:txBody>
                  <a:tcPr marL="57315" marR="57315" marT="0" marB="0"/>
                </a:tc>
                <a:tc>
                  <a:txBody>
                    <a:bodyPr/>
                    <a:lstStyle/>
                    <a:p>
                      <a:pPr algn="ctr">
                        <a:lnSpc>
                          <a:spcPct val="115000"/>
                        </a:lnSpc>
                        <a:spcBef>
                          <a:spcPts val="300"/>
                        </a:spcBef>
                        <a:spcAft>
                          <a:spcPts val="300"/>
                        </a:spcAft>
                      </a:pPr>
                      <a:r>
                        <a:rPr lang="nl-NL" sz="1100" dirty="0">
                          <a:effectLst/>
                        </a:rPr>
                        <a:t>Nội dung</a:t>
                      </a:r>
                      <a:endParaRPr lang="en-GB" sz="1200" dirty="0">
                        <a:effectLst/>
                        <a:latin typeface="Times New Roman"/>
                        <a:ea typeface="Calibri"/>
                        <a:cs typeface="Times New Roman"/>
                      </a:endParaRPr>
                    </a:p>
                  </a:txBody>
                  <a:tcPr marL="57315" marR="57315" marT="0" marB="0"/>
                </a:tc>
                <a:tc>
                  <a:txBody>
                    <a:bodyPr/>
                    <a:lstStyle/>
                    <a:p>
                      <a:pPr algn="ctr">
                        <a:lnSpc>
                          <a:spcPct val="115000"/>
                        </a:lnSpc>
                        <a:spcBef>
                          <a:spcPts val="300"/>
                        </a:spcBef>
                        <a:spcAft>
                          <a:spcPts val="300"/>
                        </a:spcAft>
                      </a:pPr>
                      <a:r>
                        <a:rPr lang="nl-NL" sz="1100" dirty="0">
                          <a:effectLst/>
                        </a:rPr>
                        <a:t>Biểu mẫu liên quan</a:t>
                      </a:r>
                      <a:endParaRPr lang="en-GB" sz="1200" dirty="0">
                        <a:effectLst/>
                        <a:latin typeface="Times New Roman"/>
                        <a:ea typeface="Calibri"/>
                        <a:cs typeface="Times New Roman"/>
                      </a:endParaRPr>
                    </a:p>
                  </a:txBody>
                  <a:tcPr marL="57315" marR="57315" marT="0" marB="0"/>
                </a:tc>
              </a:tr>
              <a:tr h="682823">
                <a:tc>
                  <a:txBody>
                    <a:bodyPr/>
                    <a:lstStyle/>
                    <a:p>
                      <a:pPr algn="ctr">
                        <a:lnSpc>
                          <a:spcPct val="115000"/>
                        </a:lnSpc>
                        <a:spcBef>
                          <a:spcPts val="300"/>
                        </a:spcBef>
                        <a:spcAft>
                          <a:spcPts val="300"/>
                        </a:spcAft>
                      </a:pPr>
                      <a:r>
                        <a:rPr lang="nl-NL" sz="1100" dirty="0">
                          <a:effectLst/>
                        </a:rPr>
                        <a:t>Bộ phận một cửa</a:t>
                      </a:r>
                      <a:endParaRPr lang="en-GB" sz="1200" dirty="0">
                        <a:effectLst/>
                        <a:latin typeface="Times New Roman"/>
                        <a:ea typeface="Calibri"/>
                        <a:cs typeface="Times New Roman"/>
                      </a:endParaRPr>
                    </a:p>
                  </a:txBody>
                  <a:tcPr marL="57315" marR="57315" marT="0" marB="0" anchor="ctr"/>
                </a:tc>
                <a:tc>
                  <a:txBody>
                    <a:bodyPr/>
                    <a:lstStyle/>
                    <a:p>
                      <a:pPr>
                        <a:lnSpc>
                          <a:spcPct val="115000"/>
                        </a:lnSpc>
                        <a:spcBef>
                          <a:spcPts val="300"/>
                        </a:spcBef>
                        <a:spcAft>
                          <a:spcPts val="300"/>
                        </a:spcAft>
                      </a:pPr>
                      <a:endParaRPr lang="en-GB" sz="1200" dirty="0">
                        <a:effectLst/>
                      </a:endParaRPr>
                    </a:p>
                    <a:p>
                      <a:pPr algn="ctr">
                        <a:lnSpc>
                          <a:spcPct val="200000"/>
                        </a:lnSpc>
                        <a:spcBef>
                          <a:spcPts val="300"/>
                        </a:spcBef>
                        <a:spcAft>
                          <a:spcPts val="0"/>
                        </a:spcAft>
                      </a:pPr>
                      <a:r>
                        <a:rPr lang="en-US" sz="700" dirty="0" err="1">
                          <a:effectLst/>
                        </a:rPr>
                        <a:t>Tiếp</a:t>
                      </a:r>
                      <a:r>
                        <a:rPr lang="en-US" sz="700" dirty="0">
                          <a:effectLst/>
                        </a:rPr>
                        <a:t> </a:t>
                      </a:r>
                      <a:r>
                        <a:rPr lang="en-US" sz="700" dirty="0" err="1">
                          <a:effectLst/>
                        </a:rPr>
                        <a:t>nhận</a:t>
                      </a:r>
                      <a:r>
                        <a:rPr lang="en-US" sz="700" dirty="0">
                          <a:effectLst/>
                        </a:rPr>
                        <a:t> </a:t>
                      </a:r>
                      <a:r>
                        <a:rPr lang="en-US" sz="700" dirty="0" err="1">
                          <a:effectLst/>
                        </a:rPr>
                        <a:t>hồ</a:t>
                      </a:r>
                      <a:r>
                        <a:rPr lang="en-US" sz="700" dirty="0">
                          <a:effectLst/>
                        </a:rPr>
                        <a:t> </a:t>
                      </a:r>
                      <a:r>
                        <a:rPr lang="en-US" sz="700" dirty="0" err="1">
                          <a:effectLst/>
                        </a:rPr>
                        <a:t>sơ</a:t>
                      </a:r>
                      <a:r>
                        <a:rPr lang="en-US" sz="700" dirty="0">
                          <a:effectLst/>
                        </a:rPr>
                        <a:t> </a:t>
                      </a:r>
                      <a:r>
                        <a:rPr lang="en-US" sz="700" dirty="0" err="1">
                          <a:effectLst/>
                        </a:rPr>
                        <a:t>của</a:t>
                      </a:r>
                      <a:r>
                        <a:rPr lang="en-US" sz="700" dirty="0">
                          <a:effectLst/>
                        </a:rPr>
                        <a:t> </a:t>
                      </a:r>
                      <a:r>
                        <a:rPr lang="en-US" sz="700" dirty="0" err="1">
                          <a:effectLst/>
                        </a:rPr>
                        <a:t>tổ</a:t>
                      </a:r>
                      <a:r>
                        <a:rPr lang="en-US" sz="700" dirty="0">
                          <a:effectLst/>
                        </a:rPr>
                        <a:t> </a:t>
                      </a:r>
                      <a:r>
                        <a:rPr lang="en-US" sz="700" dirty="0" err="1">
                          <a:effectLst/>
                        </a:rPr>
                        <a:t>chức</a:t>
                      </a:r>
                      <a:r>
                        <a:rPr lang="en-US" sz="700" dirty="0">
                          <a:effectLst/>
                        </a:rPr>
                        <a:t>/</a:t>
                      </a:r>
                      <a:r>
                        <a:rPr lang="en-US" sz="700" dirty="0" err="1">
                          <a:effectLst/>
                        </a:rPr>
                        <a:t>công</a:t>
                      </a:r>
                      <a:r>
                        <a:rPr lang="en-US" sz="700" dirty="0">
                          <a:effectLst/>
                        </a:rPr>
                        <a:t> </a:t>
                      </a:r>
                      <a:r>
                        <a:rPr lang="en-US" sz="700" dirty="0" err="1">
                          <a:effectLst/>
                        </a:rPr>
                        <a:t>dân</a:t>
                      </a:r>
                      <a:r>
                        <a:rPr lang="en-US" sz="700" dirty="0">
                          <a:effectLst/>
                        </a:rPr>
                        <a:t> </a:t>
                      </a:r>
                      <a:endParaRPr lang="en-GB" sz="1200" dirty="0">
                        <a:effectLst/>
                      </a:endParaRPr>
                    </a:p>
                  </a:txBody>
                  <a:tcPr marL="57315" marR="57315" marT="0" marB="0"/>
                </a:tc>
                <a:tc>
                  <a:txBody>
                    <a:bodyPr/>
                    <a:lstStyle/>
                    <a:p>
                      <a:pPr algn="ctr">
                        <a:lnSpc>
                          <a:spcPct val="115000"/>
                        </a:lnSpc>
                        <a:spcBef>
                          <a:spcPts val="300"/>
                        </a:spcBef>
                        <a:spcAft>
                          <a:spcPts val="300"/>
                        </a:spcAft>
                      </a:pPr>
                      <a:r>
                        <a:rPr lang="nl-NL" sz="1100" dirty="0">
                          <a:effectLst/>
                        </a:rPr>
                        <a:t> </a:t>
                      </a:r>
                      <a:endParaRPr lang="en-GB" sz="1200" dirty="0">
                        <a:effectLst/>
                        <a:latin typeface="Times New Roman"/>
                        <a:ea typeface="Calibri"/>
                        <a:cs typeface="Times New Roman"/>
                      </a:endParaRPr>
                    </a:p>
                  </a:txBody>
                  <a:tcPr marL="57315" marR="57315" marT="0" marB="0" anchor="ctr"/>
                </a:tc>
              </a:tr>
              <a:tr h="621118">
                <a:tc>
                  <a:txBody>
                    <a:bodyPr/>
                    <a:lstStyle/>
                    <a:p>
                      <a:pPr algn="ctr">
                        <a:lnSpc>
                          <a:spcPct val="115000"/>
                        </a:lnSpc>
                        <a:spcBef>
                          <a:spcPts val="300"/>
                        </a:spcBef>
                        <a:spcAft>
                          <a:spcPts val="300"/>
                        </a:spcAft>
                      </a:pPr>
                      <a:r>
                        <a:rPr lang="nl-NL" sz="1100" dirty="0">
                          <a:effectLst/>
                        </a:rPr>
                        <a:t>Bộ phận một </a:t>
                      </a:r>
                      <a:r>
                        <a:rPr lang="nl-NL" sz="1100" dirty="0" smtClean="0">
                          <a:effectLst/>
                        </a:rPr>
                        <a:t>cửa</a:t>
                      </a:r>
                      <a:endParaRPr lang="en-GB" sz="1200" dirty="0">
                        <a:effectLst/>
                      </a:endParaRPr>
                    </a:p>
                  </a:txBody>
                  <a:tcPr marL="57315" marR="57315" marT="0" marB="0" anchor="ctr"/>
                </a:tc>
                <a:tc>
                  <a:txBody>
                    <a:bodyPr/>
                    <a:lstStyle/>
                    <a:p>
                      <a:pPr>
                        <a:lnSpc>
                          <a:spcPct val="115000"/>
                        </a:lnSpc>
                        <a:spcBef>
                          <a:spcPts val="300"/>
                        </a:spcBef>
                        <a:spcAft>
                          <a:spcPts val="300"/>
                        </a:spcAft>
                      </a:pPr>
                      <a:endParaRPr lang="en-GB" sz="1200" dirty="0">
                        <a:effectLst/>
                      </a:endParaRPr>
                    </a:p>
                    <a:p>
                      <a:pPr algn="ctr">
                        <a:lnSpc>
                          <a:spcPct val="115000"/>
                        </a:lnSpc>
                        <a:spcAft>
                          <a:spcPts val="0"/>
                        </a:spcAft>
                      </a:pPr>
                      <a:r>
                        <a:rPr lang="en-US" sz="700" dirty="0" err="1">
                          <a:effectLst/>
                        </a:rPr>
                        <a:t>Kiểm</a:t>
                      </a:r>
                      <a:r>
                        <a:rPr lang="en-US" sz="700" dirty="0">
                          <a:effectLst/>
                        </a:rPr>
                        <a:t> </a:t>
                      </a:r>
                      <a:r>
                        <a:rPr lang="en-US" sz="700" dirty="0" err="1">
                          <a:effectLst/>
                        </a:rPr>
                        <a:t>tra</a:t>
                      </a:r>
                      <a:r>
                        <a:rPr lang="en-US" sz="700" dirty="0">
                          <a:effectLst/>
                        </a:rPr>
                        <a:t> HS </a:t>
                      </a:r>
                      <a:endParaRPr lang="en-GB" sz="700" dirty="0">
                        <a:effectLst/>
                      </a:endParaRPr>
                    </a:p>
                    <a:p>
                      <a:pPr>
                        <a:lnSpc>
                          <a:spcPct val="115000"/>
                        </a:lnSpc>
                        <a:spcAft>
                          <a:spcPts val="1000"/>
                        </a:spcAft>
                      </a:pPr>
                      <a:endParaRPr lang="en-GB" sz="1200" dirty="0">
                        <a:effectLst/>
                        <a:latin typeface="Times New Roman"/>
                        <a:ea typeface="Calibri"/>
                        <a:cs typeface="Times New Roman"/>
                      </a:endParaRPr>
                    </a:p>
                  </a:txBody>
                  <a:tcPr marL="57315" marR="57315" marT="0" marB="0"/>
                </a:tc>
                <a:tc>
                  <a:txBody>
                    <a:bodyPr/>
                    <a:lstStyle/>
                    <a:p>
                      <a:pPr algn="ctr">
                        <a:lnSpc>
                          <a:spcPct val="115000"/>
                        </a:lnSpc>
                        <a:spcBef>
                          <a:spcPts val="300"/>
                        </a:spcBef>
                        <a:spcAft>
                          <a:spcPts val="300"/>
                        </a:spcAft>
                      </a:pPr>
                      <a:r>
                        <a:rPr lang="nl-NL" sz="1100" dirty="0">
                          <a:effectLst/>
                        </a:rPr>
                        <a:t> </a:t>
                      </a:r>
                      <a:endParaRPr lang="en-GB" sz="1200" dirty="0">
                        <a:effectLst/>
                        <a:latin typeface="Times New Roman"/>
                        <a:ea typeface="Calibri"/>
                        <a:cs typeface="Times New Roman"/>
                      </a:endParaRPr>
                    </a:p>
                  </a:txBody>
                  <a:tcPr marL="57315" marR="57315" marT="0" marB="0" anchor="ctr"/>
                </a:tc>
              </a:tr>
              <a:tr h="754664">
                <a:tc>
                  <a:txBody>
                    <a:bodyPr/>
                    <a:lstStyle/>
                    <a:p>
                      <a:pPr algn="ctr">
                        <a:lnSpc>
                          <a:spcPct val="115000"/>
                        </a:lnSpc>
                        <a:spcBef>
                          <a:spcPts val="300"/>
                        </a:spcBef>
                        <a:spcAft>
                          <a:spcPts val="300"/>
                        </a:spcAft>
                      </a:pPr>
                      <a:r>
                        <a:rPr lang="nl-NL" sz="1100" dirty="0">
                          <a:effectLst/>
                        </a:rPr>
                        <a:t>Bộ phận một </a:t>
                      </a:r>
                      <a:r>
                        <a:rPr lang="nl-NL" sz="1100" dirty="0" smtClean="0">
                          <a:effectLst/>
                        </a:rPr>
                        <a:t>cửa</a:t>
                      </a:r>
                      <a:endParaRPr lang="en-GB" sz="1200" dirty="0">
                        <a:effectLst/>
                      </a:endParaRPr>
                    </a:p>
                  </a:txBody>
                  <a:tcPr marL="57315" marR="57315" marT="0" marB="0" anchor="ctr"/>
                </a:tc>
                <a:tc>
                  <a:txBody>
                    <a:bodyPr/>
                    <a:lstStyle/>
                    <a:p>
                      <a:pPr>
                        <a:lnSpc>
                          <a:spcPct val="115000"/>
                        </a:lnSpc>
                        <a:spcBef>
                          <a:spcPts val="300"/>
                        </a:spcBef>
                        <a:spcAft>
                          <a:spcPts val="300"/>
                        </a:spcAft>
                      </a:pPr>
                      <a:endParaRPr lang="en-GB" sz="1200" dirty="0" smtClean="0">
                        <a:effectLst/>
                      </a:endParaRPr>
                    </a:p>
                    <a:p>
                      <a:pPr algn="ctr">
                        <a:lnSpc>
                          <a:spcPct val="200000"/>
                        </a:lnSpc>
                        <a:spcBef>
                          <a:spcPts val="600"/>
                        </a:spcBef>
                        <a:spcAft>
                          <a:spcPts val="0"/>
                        </a:spcAft>
                      </a:pPr>
                      <a:r>
                        <a:rPr lang="en-US" sz="700" dirty="0" err="1" smtClean="0">
                          <a:effectLst/>
                        </a:rPr>
                        <a:t>Lập</a:t>
                      </a:r>
                      <a:r>
                        <a:rPr lang="en-US" sz="700" dirty="0" smtClean="0">
                          <a:effectLst/>
                        </a:rPr>
                        <a:t> </a:t>
                      </a:r>
                      <a:r>
                        <a:rPr lang="en-US" sz="700" dirty="0" err="1">
                          <a:effectLst/>
                        </a:rPr>
                        <a:t>phiếu</a:t>
                      </a:r>
                      <a:r>
                        <a:rPr lang="en-US" sz="700" dirty="0">
                          <a:effectLst/>
                        </a:rPr>
                        <a:t> </a:t>
                      </a:r>
                      <a:r>
                        <a:rPr lang="en-US" sz="700" dirty="0" err="1">
                          <a:effectLst/>
                        </a:rPr>
                        <a:t>biên</a:t>
                      </a:r>
                      <a:r>
                        <a:rPr lang="en-US" sz="700" dirty="0">
                          <a:effectLst/>
                        </a:rPr>
                        <a:t> </a:t>
                      </a:r>
                      <a:r>
                        <a:rPr lang="en-US" sz="700" dirty="0" err="1">
                          <a:effectLst/>
                        </a:rPr>
                        <a:t>nhận</a:t>
                      </a:r>
                      <a:r>
                        <a:rPr lang="en-US" sz="700" dirty="0">
                          <a:effectLst/>
                        </a:rPr>
                        <a:t> </a:t>
                      </a:r>
                      <a:r>
                        <a:rPr lang="en-US" sz="700" dirty="0" err="1">
                          <a:effectLst/>
                        </a:rPr>
                        <a:t>hồ</a:t>
                      </a:r>
                      <a:r>
                        <a:rPr lang="en-US" sz="700" dirty="0">
                          <a:effectLst/>
                        </a:rPr>
                        <a:t> </a:t>
                      </a:r>
                      <a:r>
                        <a:rPr lang="en-US" sz="700" dirty="0" err="1">
                          <a:effectLst/>
                        </a:rPr>
                        <a:t>sơ</a:t>
                      </a:r>
                      <a:r>
                        <a:rPr lang="en-US" sz="700" dirty="0">
                          <a:effectLst/>
                        </a:rPr>
                        <a:t>  </a:t>
                      </a:r>
                      <a:endParaRPr lang="en-GB" sz="1200" dirty="0">
                        <a:effectLst/>
                      </a:endParaRPr>
                    </a:p>
                  </a:txBody>
                  <a:tcPr marL="57315" marR="57315" marT="0" marB="0"/>
                </a:tc>
                <a:tc>
                  <a:txBody>
                    <a:bodyPr/>
                    <a:lstStyle/>
                    <a:p>
                      <a:pPr algn="ctr">
                        <a:lnSpc>
                          <a:spcPct val="115000"/>
                        </a:lnSpc>
                        <a:spcBef>
                          <a:spcPts val="300"/>
                        </a:spcBef>
                        <a:spcAft>
                          <a:spcPts val="300"/>
                        </a:spcAft>
                      </a:pPr>
                      <a:r>
                        <a:rPr lang="nl-NL" sz="1100" dirty="0" smtClean="0">
                          <a:effectLst/>
                        </a:rPr>
                        <a:t>BM-10-01</a:t>
                      </a:r>
                      <a:endParaRPr lang="en-GB" sz="1200" dirty="0">
                        <a:effectLst/>
                      </a:endParaRPr>
                    </a:p>
                  </a:txBody>
                  <a:tcPr marL="57315" marR="57315" marT="0" marB="0" anchor="ctr"/>
                </a:tc>
              </a:tr>
              <a:tr h="927087">
                <a:tc>
                  <a:txBody>
                    <a:bodyPr/>
                    <a:lstStyle/>
                    <a:p>
                      <a:pPr algn="ctr">
                        <a:lnSpc>
                          <a:spcPct val="115000"/>
                        </a:lnSpc>
                        <a:spcBef>
                          <a:spcPts val="300"/>
                        </a:spcBef>
                        <a:spcAft>
                          <a:spcPts val="300"/>
                        </a:spcAft>
                      </a:pPr>
                      <a:r>
                        <a:rPr lang="nl-NL" sz="1100" dirty="0" smtClean="0">
                          <a:effectLst/>
                        </a:rPr>
                        <a:t>Bộ </a:t>
                      </a:r>
                      <a:r>
                        <a:rPr lang="nl-NL" sz="1100" dirty="0">
                          <a:effectLst/>
                        </a:rPr>
                        <a:t>phận một </a:t>
                      </a:r>
                      <a:r>
                        <a:rPr lang="nl-NL" sz="1100" dirty="0" smtClean="0">
                          <a:effectLst/>
                        </a:rPr>
                        <a:t>cửa</a:t>
                      </a:r>
                    </a:p>
                    <a:p>
                      <a:pPr algn="ctr">
                        <a:lnSpc>
                          <a:spcPct val="115000"/>
                        </a:lnSpc>
                        <a:spcBef>
                          <a:spcPts val="300"/>
                        </a:spcBef>
                        <a:spcAft>
                          <a:spcPts val="300"/>
                        </a:spcAft>
                      </a:pPr>
                      <a:r>
                        <a:rPr lang="nl-NL" sz="1100" dirty="0" smtClean="0">
                          <a:effectLst/>
                        </a:rPr>
                        <a:t>Các </a:t>
                      </a:r>
                      <a:r>
                        <a:rPr lang="nl-NL" sz="1100" dirty="0">
                          <a:effectLst/>
                        </a:rPr>
                        <a:t>bộ phận chuyên môn </a:t>
                      </a:r>
                      <a:endParaRPr lang="en-GB" sz="1200" dirty="0">
                        <a:effectLst/>
                        <a:latin typeface="Times New Roman"/>
                        <a:ea typeface="Calibri"/>
                        <a:cs typeface="Times New Roman"/>
                      </a:endParaRPr>
                    </a:p>
                  </a:txBody>
                  <a:tcPr marL="57315" marR="57315" marT="0" marB="0" anchor="ctr"/>
                </a:tc>
                <a:tc>
                  <a:txBody>
                    <a:bodyPr/>
                    <a:lstStyle/>
                    <a:p>
                      <a:pPr>
                        <a:lnSpc>
                          <a:spcPct val="115000"/>
                        </a:lnSpc>
                        <a:spcBef>
                          <a:spcPts val="300"/>
                        </a:spcBef>
                        <a:spcAft>
                          <a:spcPts val="300"/>
                        </a:spcAft>
                      </a:pPr>
                      <a:endParaRPr lang="en-GB" sz="1200" dirty="0">
                        <a:effectLst/>
                      </a:endParaRPr>
                    </a:p>
                    <a:p>
                      <a:pPr algn="ctr">
                        <a:lnSpc>
                          <a:spcPct val="200000"/>
                        </a:lnSpc>
                        <a:spcBef>
                          <a:spcPts val="600"/>
                        </a:spcBef>
                        <a:spcAft>
                          <a:spcPts val="0"/>
                        </a:spcAft>
                      </a:pPr>
                      <a:r>
                        <a:rPr lang="en-US" sz="700" dirty="0" err="1">
                          <a:effectLst/>
                        </a:rPr>
                        <a:t>Vào</a:t>
                      </a:r>
                      <a:r>
                        <a:rPr lang="en-US" sz="700" dirty="0">
                          <a:effectLst/>
                        </a:rPr>
                        <a:t> </a:t>
                      </a:r>
                      <a:r>
                        <a:rPr lang="en-US" sz="700" dirty="0" err="1">
                          <a:effectLst/>
                        </a:rPr>
                        <a:t>sổ</a:t>
                      </a:r>
                      <a:r>
                        <a:rPr lang="en-US" sz="700" dirty="0">
                          <a:effectLst/>
                        </a:rPr>
                        <a:t> </a:t>
                      </a:r>
                      <a:r>
                        <a:rPr lang="en-US" sz="700" dirty="0" err="1">
                          <a:effectLst/>
                        </a:rPr>
                        <a:t>theo</a:t>
                      </a:r>
                      <a:r>
                        <a:rPr lang="en-US" sz="700" dirty="0">
                          <a:effectLst/>
                        </a:rPr>
                        <a:t> </a:t>
                      </a:r>
                      <a:r>
                        <a:rPr lang="en-US" sz="700" dirty="0" err="1">
                          <a:effectLst/>
                        </a:rPr>
                        <a:t>dõi</a:t>
                      </a:r>
                      <a:r>
                        <a:rPr lang="en-US" sz="700" dirty="0">
                          <a:effectLst/>
                        </a:rPr>
                        <a:t>, </a:t>
                      </a:r>
                      <a:r>
                        <a:rPr lang="en-US" sz="700" dirty="0" err="1">
                          <a:effectLst/>
                        </a:rPr>
                        <a:t>chuyển</a:t>
                      </a:r>
                      <a:r>
                        <a:rPr lang="en-US" sz="700" dirty="0">
                          <a:effectLst/>
                        </a:rPr>
                        <a:t> </a:t>
                      </a:r>
                      <a:r>
                        <a:rPr lang="en-US" sz="700" dirty="0" err="1">
                          <a:effectLst/>
                        </a:rPr>
                        <a:t>bộ</a:t>
                      </a:r>
                      <a:r>
                        <a:rPr lang="en-US" sz="700" dirty="0">
                          <a:effectLst/>
                        </a:rPr>
                        <a:t> </a:t>
                      </a:r>
                      <a:r>
                        <a:rPr lang="en-US" sz="700" dirty="0" err="1">
                          <a:effectLst/>
                        </a:rPr>
                        <a:t>phận</a:t>
                      </a:r>
                      <a:r>
                        <a:rPr lang="en-US" sz="700" dirty="0">
                          <a:effectLst/>
                        </a:rPr>
                        <a:t> </a:t>
                      </a:r>
                      <a:r>
                        <a:rPr lang="en-US" sz="700" dirty="0" err="1">
                          <a:effectLst/>
                        </a:rPr>
                        <a:t>chuyên</a:t>
                      </a:r>
                      <a:r>
                        <a:rPr lang="en-US" sz="700" dirty="0">
                          <a:effectLst/>
                        </a:rPr>
                        <a:t> </a:t>
                      </a:r>
                      <a:r>
                        <a:rPr lang="en-US" sz="700" dirty="0" err="1">
                          <a:effectLst/>
                        </a:rPr>
                        <a:t>môn</a:t>
                      </a:r>
                      <a:endParaRPr lang="en-GB" sz="1200" dirty="0">
                        <a:effectLst/>
                        <a:latin typeface=".VnTime"/>
                        <a:ea typeface="Times New Roman"/>
                        <a:cs typeface="Times New Roman"/>
                      </a:endParaRPr>
                    </a:p>
                  </a:txBody>
                  <a:tcPr marL="57315" marR="57315" marT="0" marB="0"/>
                </a:tc>
                <a:tc>
                  <a:txBody>
                    <a:bodyPr/>
                    <a:lstStyle/>
                    <a:p>
                      <a:pPr algn="ctr">
                        <a:lnSpc>
                          <a:spcPct val="115000"/>
                        </a:lnSpc>
                        <a:spcBef>
                          <a:spcPts val="300"/>
                        </a:spcBef>
                        <a:spcAft>
                          <a:spcPts val="300"/>
                        </a:spcAft>
                      </a:pPr>
                      <a:r>
                        <a:rPr lang="nl-NL" sz="1100" dirty="0" smtClean="0">
                          <a:effectLst/>
                        </a:rPr>
                        <a:t>BM-10-02</a:t>
                      </a:r>
                      <a:endParaRPr lang="en-GB" sz="1200" dirty="0">
                        <a:effectLst/>
                      </a:endParaRPr>
                    </a:p>
                  </a:txBody>
                  <a:tcPr marL="57315" marR="57315" marT="0" marB="0" anchor="ctr"/>
                </a:tc>
              </a:tr>
              <a:tr h="621118">
                <a:tc>
                  <a:txBody>
                    <a:bodyPr/>
                    <a:lstStyle/>
                    <a:p>
                      <a:pPr algn="ctr">
                        <a:lnSpc>
                          <a:spcPct val="115000"/>
                        </a:lnSpc>
                        <a:spcBef>
                          <a:spcPts val="300"/>
                        </a:spcBef>
                        <a:spcAft>
                          <a:spcPts val="300"/>
                        </a:spcAft>
                      </a:pPr>
                      <a:r>
                        <a:rPr lang="nl-NL" sz="1100" dirty="0">
                          <a:effectLst/>
                        </a:rPr>
                        <a:t>Các bộ phận chuyên môn </a:t>
                      </a:r>
                      <a:endParaRPr lang="en-GB" sz="1200" dirty="0">
                        <a:effectLst/>
                        <a:latin typeface="Times New Roman"/>
                        <a:ea typeface="Calibri"/>
                        <a:cs typeface="Times New Roman"/>
                      </a:endParaRPr>
                    </a:p>
                  </a:txBody>
                  <a:tcPr marL="57315" marR="57315" marT="0" marB="0" anchor="ctr"/>
                </a:tc>
                <a:tc>
                  <a:txBody>
                    <a:bodyPr/>
                    <a:lstStyle/>
                    <a:p>
                      <a:pPr>
                        <a:lnSpc>
                          <a:spcPct val="115000"/>
                        </a:lnSpc>
                        <a:spcBef>
                          <a:spcPts val="300"/>
                        </a:spcBef>
                        <a:spcAft>
                          <a:spcPts val="300"/>
                        </a:spcAft>
                      </a:pPr>
                      <a:endParaRPr lang="en-GB" sz="1200" dirty="0">
                        <a:effectLst/>
                      </a:endParaRPr>
                    </a:p>
                    <a:p>
                      <a:pPr algn="ctr">
                        <a:lnSpc>
                          <a:spcPct val="200000"/>
                        </a:lnSpc>
                        <a:spcBef>
                          <a:spcPts val="600"/>
                        </a:spcBef>
                        <a:spcAft>
                          <a:spcPts val="0"/>
                        </a:spcAft>
                      </a:pPr>
                      <a:r>
                        <a:rPr lang="en-US" sz="700" dirty="0" err="1">
                          <a:effectLst/>
                        </a:rPr>
                        <a:t>Nhận</a:t>
                      </a:r>
                      <a:r>
                        <a:rPr lang="en-US" sz="700" dirty="0">
                          <a:effectLst/>
                        </a:rPr>
                        <a:t> </a:t>
                      </a:r>
                      <a:r>
                        <a:rPr lang="en-US" sz="700" dirty="0" err="1">
                          <a:effectLst/>
                        </a:rPr>
                        <a:t>bàn</a:t>
                      </a:r>
                      <a:r>
                        <a:rPr lang="en-US" sz="700" dirty="0">
                          <a:effectLst/>
                        </a:rPr>
                        <a:t> </a:t>
                      </a:r>
                      <a:r>
                        <a:rPr lang="en-US" sz="700" dirty="0" err="1">
                          <a:effectLst/>
                        </a:rPr>
                        <a:t>giao</a:t>
                      </a:r>
                      <a:r>
                        <a:rPr lang="en-US" sz="700" dirty="0">
                          <a:effectLst/>
                        </a:rPr>
                        <a:t>, </a:t>
                      </a:r>
                      <a:r>
                        <a:rPr lang="en-US" sz="700" dirty="0" err="1">
                          <a:effectLst/>
                        </a:rPr>
                        <a:t>thụ</a:t>
                      </a:r>
                      <a:r>
                        <a:rPr lang="en-US" sz="700" dirty="0">
                          <a:effectLst/>
                        </a:rPr>
                        <a:t> </a:t>
                      </a:r>
                      <a:r>
                        <a:rPr lang="en-US" sz="700" dirty="0" err="1">
                          <a:effectLst/>
                        </a:rPr>
                        <a:t>lý</a:t>
                      </a:r>
                      <a:r>
                        <a:rPr lang="en-US" sz="700" dirty="0">
                          <a:effectLst/>
                        </a:rPr>
                        <a:t> </a:t>
                      </a:r>
                      <a:r>
                        <a:rPr lang="en-US" sz="700" dirty="0" err="1">
                          <a:effectLst/>
                        </a:rPr>
                        <a:t>hồ</a:t>
                      </a:r>
                      <a:r>
                        <a:rPr lang="en-US" sz="700" dirty="0">
                          <a:effectLst/>
                        </a:rPr>
                        <a:t> </a:t>
                      </a:r>
                      <a:r>
                        <a:rPr lang="en-US" sz="700" dirty="0" err="1">
                          <a:effectLst/>
                        </a:rPr>
                        <a:t>sơ</a:t>
                      </a:r>
                      <a:r>
                        <a:rPr lang="en-US" sz="700" dirty="0">
                          <a:effectLst/>
                        </a:rPr>
                        <a:t> </a:t>
                      </a:r>
                      <a:r>
                        <a:rPr lang="en-US" sz="700" dirty="0" err="1">
                          <a:effectLst/>
                        </a:rPr>
                        <a:t>và</a:t>
                      </a:r>
                      <a:r>
                        <a:rPr lang="en-US" sz="700" dirty="0">
                          <a:effectLst/>
                        </a:rPr>
                        <a:t> </a:t>
                      </a:r>
                      <a:r>
                        <a:rPr lang="en-US" sz="700" dirty="0" err="1">
                          <a:effectLst/>
                        </a:rPr>
                        <a:t>trình</a:t>
                      </a:r>
                      <a:r>
                        <a:rPr lang="en-US" sz="700" dirty="0">
                          <a:effectLst/>
                        </a:rPr>
                        <a:t> </a:t>
                      </a:r>
                      <a:r>
                        <a:rPr lang="en-US" sz="700" dirty="0" err="1">
                          <a:effectLst/>
                        </a:rPr>
                        <a:t>kỳ</a:t>
                      </a:r>
                      <a:r>
                        <a:rPr lang="en-US" sz="700" dirty="0">
                          <a:effectLst/>
                        </a:rPr>
                        <a:t> </a:t>
                      </a:r>
                      <a:endParaRPr lang="en-GB" sz="1200" dirty="0">
                        <a:effectLst/>
                        <a:latin typeface=".VnTime"/>
                        <a:ea typeface="Times New Roman"/>
                        <a:cs typeface="Times New Roman"/>
                      </a:endParaRPr>
                    </a:p>
                  </a:txBody>
                  <a:tcPr marL="57315" marR="57315" marT="0" marB="0"/>
                </a:tc>
                <a:tc>
                  <a:txBody>
                    <a:bodyPr/>
                    <a:lstStyle/>
                    <a:p>
                      <a:pPr algn="ctr">
                        <a:lnSpc>
                          <a:spcPct val="115000"/>
                        </a:lnSpc>
                        <a:spcBef>
                          <a:spcPts val="300"/>
                        </a:spcBef>
                        <a:spcAft>
                          <a:spcPts val="300"/>
                        </a:spcAft>
                      </a:pPr>
                      <a:r>
                        <a:rPr lang="nl-NL" sz="1100" dirty="0" smtClean="0">
                          <a:effectLst/>
                        </a:rPr>
                        <a:t>BM-10-02</a:t>
                      </a:r>
                      <a:endParaRPr lang="en-GB" sz="1200" dirty="0">
                        <a:effectLst/>
                      </a:endParaRPr>
                    </a:p>
                  </a:txBody>
                  <a:tcPr marL="57315" marR="57315" marT="0" marB="0" anchor="ctr"/>
                </a:tc>
              </a:tr>
              <a:tr h="712196">
                <a:tc>
                  <a:txBody>
                    <a:bodyPr/>
                    <a:lstStyle/>
                    <a:p>
                      <a:pPr algn="ctr">
                        <a:lnSpc>
                          <a:spcPct val="115000"/>
                        </a:lnSpc>
                        <a:spcBef>
                          <a:spcPts val="300"/>
                        </a:spcBef>
                        <a:spcAft>
                          <a:spcPts val="300"/>
                        </a:spcAft>
                      </a:pPr>
                      <a:r>
                        <a:rPr lang="nl-NL" sz="1100" dirty="0">
                          <a:effectLst/>
                        </a:rPr>
                        <a:t>Bộ phận một cửa</a:t>
                      </a:r>
                      <a:endParaRPr lang="en-GB" sz="1200" dirty="0">
                        <a:effectLst/>
                      </a:endParaRPr>
                    </a:p>
                    <a:p>
                      <a:pPr algn="ctr">
                        <a:lnSpc>
                          <a:spcPct val="115000"/>
                        </a:lnSpc>
                        <a:spcBef>
                          <a:spcPts val="300"/>
                        </a:spcBef>
                        <a:spcAft>
                          <a:spcPts val="300"/>
                        </a:spcAft>
                      </a:pPr>
                      <a:r>
                        <a:rPr lang="nl-NL" sz="1100" dirty="0">
                          <a:effectLst/>
                        </a:rPr>
                        <a:t>Các bộ phận chuyên môn </a:t>
                      </a:r>
                      <a:endParaRPr lang="en-GB" sz="1200" dirty="0">
                        <a:effectLst/>
                        <a:latin typeface="Times New Roman"/>
                        <a:ea typeface="Calibri"/>
                        <a:cs typeface="Times New Roman"/>
                      </a:endParaRPr>
                    </a:p>
                  </a:txBody>
                  <a:tcPr marL="57315" marR="57315" marT="0" marB="0" anchor="ctr"/>
                </a:tc>
                <a:tc>
                  <a:txBody>
                    <a:bodyPr/>
                    <a:lstStyle/>
                    <a:p>
                      <a:pPr>
                        <a:lnSpc>
                          <a:spcPct val="115000"/>
                        </a:lnSpc>
                        <a:spcBef>
                          <a:spcPts val="300"/>
                        </a:spcBef>
                        <a:spcAft>
                          <a:spcPts val="300"/>
                        </a:spcAft>
                      </a:pPr>
                      <a:endParaRPr lang="en-GB" sz="1200" dirty="0">
                        <a:effectLst/>
                      </a:endParaRPr>
                    </a:p>
                    <a:p>
                      <a:pPr algn="ctr">
                        <a:lnSpc>
                          <a:spcPct val="200000"/>
                        </a:lnSpc>
                        <a:spcBef>
                          <a:spcPts val="600"/>
                        </a:spcBef>
                        <a:spcAft>
                          <a:spcPts val="0"/>
                        </a:spcAft>
                      </a:pPr>
                      <a:r>
                        <a:rPr lang="en-US" sz="700" dirty="0" err="1">
                          <a:effectLst/>
                        </a:rPr>
                        <a:t>Bàn</a:t>
                      </a:r>
                      <a:r>
                        <a:rPr lang="en-US" sz="700" dirty="0">
                          <a:effectLst/>
                        </a:rPr>
                        <a:t> </a:t>
                      </a:r>
                      <a:r>
                        <a:rPr lang="en-US" sz="700" dirty="0" err="1">
                          <a:effectLst/>
                        </a:rPr>
                        <a:t>giao</a:t>
                      </a:r>
                      <a:r>
                        <a:rPr lang="en-US" sz="700" dirty="0">
                          <a:effectLst/>
                        </a:rPr>
                        <a:t> </a:t>
                      </a:r>
                      <a:r>
                        <a:rPr lang="en-US" sz="700" dirty="0" err="1">
                          <a:effectLst/>
                        </a:rPr>
                        <a:t>kết</a:t>
                      </a:r>
                      <a:r>
                        <a:rPr lang="en-US" sz="700" dirty="0">
                          <a:effectLst/>
                        </a:rPr>
                        <a:t> </a:t>
                      </a:r>
                      <a:r>
                        <a:rPr lang="en-US" sz="700" dirty="0" err="1">
                          <a:effectLst/>
                        </a:rPr>
                        <a:t>quả</a:t>
                      </a:r>
                      <a:r>
                        <a:rPr lang="en-US" sz="700" dirty="0">
                          <a:effectLst/>
                        </a:rPr>
                        <a:t> </a:t>
                      </a:r>
                      <a:r>
                        <a:rPr lang="en-US" sz="700" dirty="0" err="1">
                          <a:effectLst/>
                        </a:rPr>
                        <a:t>giải</a:t>
                      </a:r>
                      <a:r>
                        <a:rPr lang="en-US" sz="700" dirty="0">
                          <a:effectLst/>
                        </a:rPr>
                        <a:t> </a:t>
                      </a:r>
                      <a:r>
                        <a:rPr lang="en-US" sz="700" dirty="0" err="1">
                          <a:effectLst/>
                        </a:rPr>
                        <a:t>quyết</a:t>
                      </a:r>
                      <a:r>
                        <a:rPr lang="en-US" sz="700" dirty="0">
                          <a:effectLst/>
                        </a:rPr>
                        <a:t>  </a:t>
                      </a:r>
                      <a:endParaRPr lang="en-GB" sz="1200" dirty="0">
                        <a:effectLst/>
                        <a:latin typeface=".VnTime"/>
                        <a:ea typeface="Times New Roman"/>
                        <a:cs typeface="Times New Roman"/>
                      </a:endParaRPr>
                    </a:p>
                  </a:txBody>
                  <a:tcPr marL="57315" marR="57315" marT="0" marB="0"/>
                </a:tc>
                <a:tc>
                  <a:txBody>
                    <a:bodyPr/>
                    <a:lstStyle/>
                    <a:p>
                      <a:pPr algn="ctr">
                        <a:lnSpc>
                          <a:spcPct val="115000"/>
                        </a:lnSpc>
                        <a:spcBef>
                          <a:spcPts val="300"/>
                        </a:spcBef>
                        <a:spcAft>
                          <a:spcPts val="300"/>
                        </a:spcAft>
                      </a:pPr>
                      <a:r>
                        <a:rPr lang="nl-NL" sz="1100" dirty="0" smtClean="0">
                          <a:effectLst/>
                        </a:rPr>
                        <a:t>BM-10-02</a:t>
                      </a:r>
                      <a:endParaRPr lang="en-GB" sz="1200" dirty="0">
                        <a:effectLst/>
                      </a:endParaRPr>
                    </a:p>
                  </a:txBody>
                  <a:tcPr marL="57315" marR="57315" marT="0" marB="0" anchor="ctr"/>
                </a:tc>
              </a:tr>
              <a:tr h="666705">
                <a:tc>
                  <a:txBody>
                    <a:bodyPr/>
                    <a:lstStyle/>
                    <a:p>
                      <a:pPr algn="ctr">
                        <a:lnSpc>
                          <a:spcPct val="115000"/>
                        </a:lnSpc>
                        <a:spcBef>
                          <a:spcPts val="300"/>
                        </a:spcBef>
                        <a:spcAft>
                          <a:spcPts val="300"/>
                        </a:spcAft>
                      </a:pPr>
                      <a:endParaRPr lang="nl-NL" sz="1100" dirty="0" smtClean="0">
                        <a:effectLst/>
                      </a:endParaRPr>
                    </a:p>
                    <a:p>
                      <a:pPr algn="ctr">
                        <a:lnSpc>
                          <a:spcPct val="115000"/>
                        </a:lnSpc>
                        <a:spcBef>
                          <a:spcPts val="300"/>
                        </a:spcBef>
                        <a:spcAft>
                          <a:spcPts val="300"/>
                        </a:spcAft>
                      </a:pPr>
                      <a:r>
                        <a:rPr lang="nl-NL" sz="1100" dirty="0" smtClean="0">
                          <a:effectLst/>
                        </a:rPr>
                        <a:t>Bộ </a:t>
                      </a:r>
                      <a:r>
                        <a:rPr lang="nl-NL" sz="1100" dirty="0">
                          <a:effectLst/>
                        </a:rPr>
                        <a:t>phận một cửa</a:t>
                      </a:r>
                      <a:endParaRPr lang="en-GB" sz="1200" dirty="0">
                        <a:effectLst/>
                      </a:endParaRPr>
                    </a:p>
                    <a:p>
                      <a:pPr algn="ctr">
                        <a:lnSpc>
                          <a:spcPct val="115000"/>
                        </a:lnSpc>
                        <a:spcBef>
                          <a:spcPts val="300"/>
                        </a:spcBef>
                        <a:spcAft>
                          <a:spcPts val="300"/>
                        </a:spcAft>
                      </a:pPr>
                      <a:r>
                        <a:rPr lang="nl-NL" sz="1100" dirty="0">
                          <a:effectLst/>
                        </a:rPr>
                        <a:t> </a:t>
                      </a:r>
                      <a:endParaRPr lang="en-GB" sz="1200" dirty="0">
                        <a:effectLst/>
                        <a:latin typeface="Times New Roman"/>
                        <a:ea typeface="Calibri"/>
                        <a:cs typeface="Times New Roman"/>
                      </a:endParaRPr>
                    </a:p>
                  </a:txBody>
                  <a:tcPr marL="57315" marR="57315" marT="0" marB="0" anchor="ctr"/>
                </a:tc>
                <a:tc>
                  <a:txBody>
                    <a:bodyPr/>
                    <a:lstStyle/>
                    <a:p>
                      <a:pPr marL="0" rtl="0" eaLnBrk="1" latinLnBrk="0" hangingPunct="1">
                        <a:lnSpc>
                          <a:spcPct val="115000"/>
                        </a:lnSpc>
                        <a:spcBef>
                          <a:spcPts val="300"/>
                        </a:spcBef>
                        <a:spcAft>
                          <a:spcPts val="300"/>
                        </a:spcAft>
                      </a:pPr>
                      <a:endParaRPr kumimoji="0" lang="en-GB" sz="1200" kern="1200" dirty="0">
                        <a:solidFill>
                          <a:schemeClr val="dk1"/>
                        </a:solidFill>
                        <a:effectLst/>
                        <a:latin typeface="+mn-lt"/>
                        <a:ea typeface="+mn-ea"/>
                        <a:cs typeface="+mn-cs"/>
                      </a:endParaRPr>
                    </a:p>
                  </a:txBody>
                  <a:tcPr marL="57315" marR="57315" marT="0" marB="0">
                    <a:solidFill>
                      <a:srgbClr val="F3E2D1"/>
                    </a:solidFill>
                  </a:tcPr>
                </a:tc>
                <a:tc>
                  <a:txBody>
                    <a:bodyPr/>
                    <a:lstStyle/>
                    <a:p>
                      <a:pPr algn="ctr">
                        <a:lnSpc>
                          <a:spcPct val="115000"/>
                        </a:lnSpc>
                        <a:spcBef>
                          <a:spcPts val="300"/>
                        </a:spcBef>
                        <a:spcAft>
                          <a:spcPts val="300"/>
                        </a:spcAft>
                      </a:pPr>
                      <a:r>
                        <a:rPr lang="nl-NL" sz="1100" dirty="0" smtClean="0">
                          <a:effectLst/>
                        </a:rPr>
                        <a:t>BM-10-01</a:t>
                      </a:r>
                      <a:endParaRPr lang="en-GB" sz="1200" dirty="0">
                        <a:effectLst/>
                      </a:endParaRPr>
                    </a:p>
                  </a:txBody>
                  <a:tcPr marL="57315" marR="57315" marT="0" marB="0" anchor="ctr"/>
                </a:tc>
              </a:tr>
            </a:tbl>
          </a:graphicData>
        </a:graphic>
      </p:graphicFrame>
      <p:grpSp>
        <p:nvGrpSpPr>
          <p:cNvPr id="9" name="Group 8"/>
          <p:cNvGrpSpPr/>
          <p:nvPr/>
        </p:nvGrpSpPr>
        <p:grpSpPr>
          <a:xfrm>
            <a:off x="3883765" y="1683657"/>
            <a:ext cx="4805470" cy="4800600"/>
            <a:chOff x="4762498" y="1625600"/>
            <a:chExt cx="3395663" cy="4800600"/>
          </a:xfrm>
        </p:grpSpPr>
        <p:sp>
          <p:nvSpPr>
            <p:cNvPr id="23" name="Rectangle 22"/>
            <p:cNvSpPr>
              <a:spLocks noChangeArrowheads="1"/>
            </p:cNvSpPr>
            <p:nvPr/>
          </p:nvSpPr>
          <p:spPr bwMode="auto">
            <a:xfrm>
              <a:off x="4762499" y="5976304"/>
              <a:ext cx="3276599" cy="44989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200000"/>
                </a:lnSpc>
                <a:spcBef>
                  <a:spcPts val="600"/>
                </a:spcBef>
              </a:pPr>
              <a:r>
                <a:rPr lang="en-US" sz="1200" b="1" dirty="0" err="1">
                  <a:solidFill>
                    <a:prstClr val="black"/>
                  </a:solidFill>
                  <a:latin typeface="Times New Roman"/>
                  <a:ea typeface="Times New Roman"/>
                  <a:cs typeface="Times New Roman"/>
                </a:rPr>
                <a:t>Trả</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kết</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quả</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cho</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tổ</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chức</a:t>
              </a:r>
              <a:r>
                <a:rPr lang="en-US" sz="1200" b="1" dirty="0">
                  <a:solidFill>
                    <a:prstClr val="black"/>
                  </a:solidFill>
                  <a:latin typeface="Times New Roman"/>
                  <a:ea typeface="Times New Roman"/>
                  <a:cs typeface="Times New Roman"/>
                </a:rPr>
                <a:t>/</a:t>
              </a:r>
              <a:r>
                <a:rPr lang="en-US" sz="1200" b="1" dirty="0" err="1">
                  <a:solidFill>
                    <a:prstClr val="black"/>
                  </a:solidFill>
                  <a:latin typeface="Times New Roman"/>
                  <a:ea typeface="Times New Roman"/>
                  <a:cs typeface="Times New Roman"/>
                </a:rPr>
                <a:t>công</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dân</a:t>
              </a:r>
              <a:r>
                <a:rPr lang="en-US" sz="1200" b="1" dirty="0">
                  <a:solidFill>
                    <a:prstClr val="black"/>
                  </a:solidFill>
                  <a:latin typeface="Times New Roman"/>
                  <a:ea typeface="Times New Roman"/>
                  <a:cs typeface="Times New Roman"/>
                </a:rPr>
                <a:t>   </a:t>
              </a:r>
              <a:endParaRPr lang="en-GB" sz="1200" dirty="0">
                <a:solidFill>
                  <a:prstClr val="black"/>
                </a:solidFill>
                <a:latin typeface=".VnTime"/>
                <a:ea typeface="Times New Roman"/>
                <a:cs typeface="Times New Roman"/>
              </a:endParaRPr>
            </a:p>
          </p:txBody>
        </p:sp>
        <p:grpSp>
          <p:nvGrpSpPr>
            <p:cNvPr id="3" name="Group 2"/>
            <p:cNvGrpSpPr/>
            <p:nvPr/>
          </p:nvGrpSpPr>
          <p:grpSpPr>
            <a:xfrm>
              <a:off x="4762498" y="1625600"/>
              <a:ext cx="3395663" cy="4350705"/>
              <a:chOff x="4648200" y="1828800"/>
              <a:chExt cx="3395663" cy="4350705"/>
            </a:xfrm>
          </p:grpSpPr>
          <p:cxnSp>
            <p:nvCxnSpPr>
              <p:cNvPr id="5" name="Straight Connector 4"/>
              <p:cNvCxnSpPr>
                <a:cxnSpLocks noChangeShapeType="1"/>
              </p:cNvCxnSpPr>
              <p:nvPr/>
            </p:nvCxnSpPr>
            <p:spPr bwMode="auto">
              <a:xfrm>
                <a:off x="7315200" y="2755081"/>
                <a:ext cx="719138" cy="45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flipV="1">
                <a:off x="8042275" y="1990725"/>
                <a:ext cx="1588" cy="7737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flipH="1" flipV="1">
                <a:off x="7924801" y="1990726"/>
                <a:ext cx="117475" cy="47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0" name="Flowchart: Decision 9"/>
              <p:cNvSpPr>
                <a:spLocks noChangeArrowheads="1"/>
              </p:cNvSpPr>
              <p:nvPr/>
            </p:nvSpPr>
            <p:spPr bwMode="auto">
              <a:xfrm>
                <a:off x="5257800" y="2529401"/>
                <a:ext cx="2057400" cy="460375"/>
              </a:xfrm>
              <a:prstGeom prst="flowChartDecision">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r>
                  <a:rPr lang="en-US" sz="1100" b="1" dirty="0" err="1">
                    <a:solidFill>
                      <a:prstClr val="black"/>
                    </a:solidFill>
                    <a:latin typeface="Times New Roman"/>
                    <a:ea typeface="Times New Roman"/>
                    <a:cs typeface="Times New Roman"/>
                  </a:rPr>
                  <a:t>Kiểm</a:t>
                </a:r>
                <a:r>
                  <a:rPr lang="en-US" sz="1100" b="1" dirty="0">
                    <a:solidFill>
                      <a:prstClr val="black"/>
                    </a:solidFill>
                    <a:latin typeface="Times New Roman"/>
                    <a:ea typeface="Times New Roman"/>
                    <a:cs typeface="Times New Roman"/>
                  </a:rPr>
                  <a:t> </a:t>
                </a:r>
                <a:r>
                  <a:rPr lang="en-US" sz="1100" b="1" dirty="0" err="1">
                    <a:solidFill>
                      <a:prstClr val="black"/>
                    </a:solidFill>
                    <a:latin typeface="Times New Roman"/>
                    <a:ea typeface="Times New Roman"/>
                    <a:cs typeface="Times New Roman"/>
                  </a:rPr>
                  <a:t>tra</a:t>
                </a:r>
                <a:r>
                  <a:rPr lang="en-US" sz="1100" b="1" dirty="0">
                    <a:solidFill>
                      <a:prstClr val="black"/>
                    </a:solidFill>
                    <a:latin typeface="Times New Roman"/>
                    <a:ea typeface="Times New Roman"/>
                    <a:cs typeface="Times New Roman"/>
                  </a:rPr>
                  <a:t> HS </a:t>
                </a:r>
                <a:endParaRPr lang="en-GB" sz="1100" dirty="0">
                  <a:solidFill>
                    <a:prstClr val="black"/>
                  </a:solidFill>
                  <a:latin typeface=".VnTime"/>
                  <a:ea typeface="Times New Roman"/>
                  <a:cs typeface="Times New Roman"/>
                </a:endParaRPr>
              </a:p>
            </p:txBody>
          </p:sp>
          <p:cxnSp>
            <p:nvCxnSpPr>
              <p:cNvPr id="11" name="Straight Connector 10"/>
              <p:cNvCxnSpPr>
                <a:cxnSpLocks noChangeShapeType="1"/>
                <a:stCxn id="10" idx="2"/>
                <a:endCxn id="12" idx="0"/>
              </p:cNvCxnSpPr>
              <p:nvPr/>
            </p:nvCxnSpPr>
            <p:spPr bwMode="auto">
              <a:xfrm>
                <a:off x="6286500" y="2989776"/>
                <a:ext cx="0" cy="16748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 name="Rectangle 11"/>
              <p:cNvSpPr>
                <a:spLocks noChangeArrowheads="1"/>
              </p:cNvSpPr>
              <p:nvPr/>
            </p:nvSpPr>
            <p:spPr bwMode="auto">
              <a:xfrm>
                <a:off x="4648200" y="3157257"/>
                <a:ext cx="3276600" cy="44160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200000"/>
                  </a:lnSpc>
                  <a:spcBef>
                    <a:spcPts val="600"/>
                  </a:spcBef>
                </a:pPr>
                <a:r>
                  <a:rPr lang="en-US" sz="1200" b="1" dirty="0" err="1">
                    <a:solidFill>
                      <a:prstClr val="black"/>
                    </a:solidFill>
                    <a:latin typeface="Times New Roman"/>
                    <a:ea typeface="Times New Roman"/>
                    <a:cs typeface="Times New Roman"/>
                  </a:rPr>
                  <a:t>Lập</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phiếu</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biên</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nhận</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hồ</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sơ</a:t>
                </a:r>
                <a:r>
                  <a:rPr lang="en-US" sz="1200" b="1" dirty="0">
                    <a:solidFill>
                      <a:prstClr val="black"/>
                    </a:solidFill>
                    <a:latin typeface="Times New Roman"/>
                    <a:ea typeface="Times New Roman"/>
                    <a:cs typeface="Times New Roman"/>
                  </a:rPr>
                  <a:t>  </a:t>
                </a:r>
                <a:endParaRPr lang="en-GB" sz="1200" b="1" dirty="0">
                  <a:solidFill>
                    <a:prstClr val="black"/>
                  </a:solidFill>
                  <a:latin typeface="Times New Roman"/>
                  <a:ea typeface="Times New Roman"/>
                  <a:cs typeface="Times New Roman"/>
                </a:endParaRPr>
              </a:p>
            </p:txBody>
          </p:sp>
          <p:cxnSp>
            <p:nvCxnSpPr>
              <p:cNvPr id="13" name="Straight Connector 12"/>
              <p:cNvCxnSpPr>
                <a:cxnSpLocks noChangeShapeType="1"/>
                <a:stCxn id="15" idx="2"/>
                <a:endCxn id="10" idx="0"/>
              </p:cNvCxnSpPr>
              <p:nvPr/>
            </p:nvCxnSpPr>
            <p:spPr bwMode="auto">
              <a:xfrm>
                <a:off x="6286500" y="2286000"/>
                <a:ext cx="0" cy="24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 name="Straight Connector 13"/>
              <p:cNvCxnSpPr>
                <a:cxnSpLocks noChangeShapeType="1"/>
                <a:stCxn id="12" idx="2"/>
                <a:endCxn id="16" idx="0"/>
              </p:cNvCxnSpPr>
              <p:nvPr/>
            </p:nvCxnSpPr>
            <p:spPr bwMode="auto">
              <a:xfrm>
                <a:off x="6286500" y="3598864"/>
                <a:ext cx="0" cy="2873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5" name="Rectangle 14"/>
              <p:cNvSpPr>
                <a:spLocks noChangeArrowheads="1"/>
              </p:cNvSpPr>
              <p:nvPr/>
            </p:nvSpPr>
            <p:spPr bwMode="auto">
              <a:xfrm>
                <a:off x="4648200" y="1828800"/>
                <a:ext cx="3276600" cy="4572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200000"/>
                  </a:lnSpc>
                  <a:spcBef>
                    <a:spcPts val="300"/>
                  </a:spcBef>
                </a:pPr>
                <a:r>
                  <a:rPr lang="en-US" sz="1200" b="1" dirty="0" err="1">
                    <a:solidFill>
                      <a:prstClr val="black"/>
                    </a:solidFill>
                    <a:latin typeface="Times New Roman"/>
                    <a:ea typeface="Times New Roman"/>
                    <a:cs typeface="Times New Roman"/>
                  </a:rPr>
                  <a:t>Tiếp</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nhận</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hồ</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sơ</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của</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tổ</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chức</a:t>
                </a:r>
                <a:r>
                  <a:rPr lang="en-US" sz="1200" b="1" dirty="0">
                    <a:solidFill>
                      <a:prstClr val="black"/>
                    </a:solidFill>
                    <a:latin typeface="Times New Roman"/>
                    <a:ea typeface="Times New Roman"/>
                    <a:cs typeface="Times New Roman"/>
                  </a:rPr>
                  <a:t>/</a:t>
                </a:r>
                <a:r>
                  <a:rPr lang="en-US" sz="1200" b="1" dirty="0" err="1">
                    <a:solidFill>
                      <a:prstClr val="black"/>
                    </a:solidFill>
                    <a:latin typeface="Times New Roman"/>
                    <a:ea typeface="Times New Roman"/>
                    <a:cs typeface="Times New Roman"/>
                  </a:rPr>
                  <a:t>công</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dân</a:t>
                </a:r>
                <a:r>
                  <a:rPr lang="en-US" sz="1200" b="1" dirty="0">
                    <a:solidFill>
                      <a:prstClr val="black"/>
                    </a:solidFill>
                    <a:latin typeface="Times New Roman"/>
                    <a:ea typeface="Times New Roman"/>
                    <a:cs typeface="Times New Roman"/>
                  </a:rPr>
                  <a:t> </a:t>
                </a:r>
                <a:endParaRPr lang="en-GB" sz="1200" dirty="0">
                  <a:solidFill>
                    <a:prstClr val="black"/>
                  </a:solidFill>
                  <a:latin typeface=".VnTime"/>
                  <a:ea typeface="Times New Roman"/>
                  <a:cs typeface="Times New Roman"/>
                </a:endParaRPr>
              </a:p>
            </p:txBody>
          </p:sp>
          <p:sp>
            <p:nvSpPr>
              <p:cNvPr id="16" name="Rectangle 15"/>
              <p:cNvSpPr>
                <a:spLocks noChangeArrowheads="1"/>
              </p:cNvSpPr>
              <p:nvPr/>
            </p:nvSpPr>
            <p:spPr bwMode="auto">
              <a:xfrm>
                <a:off x="4648201" y="3886200"/>
                <a:ext cx="3276599"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200000"/>
                  </a:lnSpc>
                  <a:spcBef>
                    <a:spcPts val="600"/>
                  </a:spcBef>
                </a:pPr>
                <a:r>
                  <a:rPr lang="en-US" sz="1200" b="1" dirty="0" err="1">
                    <a:solidFill>
                      <a:prstClr val="black"/>
                    </a:solidFill>
                    <a:latin typeface="Times New Roman"/>
                    <a:ea typeface="Times New Roman"/>
                    <a:cs typeface="Times New Roman"/>
                  </a:rPr>
                  <a:t>Vào</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sổ</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theo</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dõi</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chuyển</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bộ</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phận</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chuyên</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môn</a:t>
                </a:r>
                <a:endParaRPr lang="en-GB" sz="1200" dirty="0">
                  <a:solidFill>
                    <a:prstClr val="black"/>
                  </a:solidFill>
                  <a:latin typeface=".VnTime"/>
                  <a:ea typeface="Times New Roman"/>
                  <a:cs typeface="Times New Roman"/>
                </a:endParaRPr>
              </a:p>
            </p:txBody>
          </p:sp>
          <p:sp>
            <p:nvSpPr>
              <p:cNvPr id="17" name="Text Box 11"/>
              <p:cNvSpPr txBox="1">
                <a:spLocks noChangeArrowheads="1"/>
              </p:cNvSpPr>
              <p:nvPr/>
            </p:nvSpPr>
            <p:spPr bwMode="auto">
              <a:xfrm>
                <a:off x="6400800" y="2895601"/>
                <a:ext cx="487362"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sz="1400" dirty="0" err="1">
                    <a:solidFill>
                      <a:prstClr val="black"/>
                    </a:solidFill>
                    <a:latin typeface="Times New Roman"/>
                    <a:ea typeface="Calibri"/>
                    <a:cs typeface="Times New Roman"/>
                  </a:rPr>
                  <a:t>Có</a:t>
                </a:r>
                <a:endParaRPr lang="en-GB" sz="2400" dirty="0">
                  <a:solidFill>
                    <a:prstClr val="black"/>
                  </a:solidFill>
                  <a:latin typeface="Times New Roman"/>
                  <a:ea typeface="Calibri"/>
                  <a:cs typeface="Times New Roman"/>
                </a:endParaRPr>
              </a:p>
            </p:txBody>
          </p:sp>
          <p:sp>
            <p:nvSpPr>
              <p:cNvPr id="18" name="Rectangle 17"/>
              <p:cNvSpPr>
                <a:spLocks noChangeArrowheads="1"/>
              </p:cNvSpPr>
              <p:nvPr/>
            </p:nvSpPr>
            <p:spPr bwMode="auto">
              <a:xfrm>
                <a:off x="4648200" y="4767263"/>
                <a:ext cx="3276600" cy="46196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200000"/>
                  </a:lnSpc>
                  <a:spcBef>
                    <a:spcPts val="600"/>
                  </a:spcBef>
                </a:pPr>
                <a:r>
                  <a:rPr lang="en-US" sz="1200" b="1" dirty="0" err="1">
                    <a:solidFill>
                      <a:prstClr val="black"/>
                    </a:solidFill>
                    <a:latin typeface="Times New Roman"/>
                    <a:ea typeface="Times New Roman"/>
                    <a:cs typeface="Times New Roman"/>
                  </a:rPr>
                  <a:t>Nhận</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bàn</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giao</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thụ</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lý</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hồ</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sơ</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và</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trình</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kỳ</a:t>
                </a:r>
                <a:r>
                  <a:rPr lang="en-US" sz="1200" b="1" dirty="0">
                    <a:solidFill>
                      <a:prstClr val="black"/>
                    </a:solidFill>
                    <a:latin typeface="Times New Roman"/>
                    <a:ea typeface="Times New Roman"/>
                    <a:cs typeface="Times New Roman"/>
                  </a:rPr>
                  <a:t> </a:t>
                </a:r>
                <a:endParaRPr lang="en-GB" sz="1200" dirty="0">
                  <a:solidFill>
                    <a:prstClr val="black"/>
                  </a:solidFill>
                  <a:latin typeface=".VnTime"/>
                  <a:ea typeface="Times New Roman"/>
                  <a:cs typeface="Times New Roman"/>
                </a:endParaRPr>
              </a:p>
            </p:txBody>
          </p:sp>
          <p:cxnSp>
            <p:nvCxnSpPr>
              <p:cNvPr id="19" name="Straight Connector 18"/>
              <p:cNvCxnSpPr>
                <a:cxnSpLocks noChangeShapeType="1"/>
                <a:stCxn id="16" idx="2"/>
                <a:endCxn id="18" idx="0"/>
              </p:cNvCxnSpPr>
              <p:nvPr/>
            </p:nvCxnSpPr>
            <p:spPr bwMode="auto">
              <a:xfrm>
                <a:off x="6286500" y="4419601"/>
                <a:ext cx="0" cy="3476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 name="Straight Connector 19"/>
              <p:cNvCxnSpPr>
                <a:cxnSpLocks noChangeShapeType="1"/>
                <a:stCxn id="18" idx="2"/>
                <a:endCxn id="21" idx="0"/>
              </p:cNvCxnSpPr>
              <p:nvPr/>
            </p:nvCxnSpPr>
            <p:spPr bwMode="auto">
              <a:xfrm>
                <a:off x="6286500" y="5229226"/>
                <a:ext cx="0" cy="26003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 name="Rectangle 20"/>
              <p:cNvSpPr>
                <a:spLocks noChangeArrowheads="1"/>
              </p:cNvSpPr>
              <p:nvPr/>
            </p:nvSpPr>
            <p:spPr bwMode="auto">
              <a:xfrm>
                <a:off x="4648201" y="5489259"/>
                <a:ext cx="3276599" cy="46196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200000"/>
                  </a:lnSpc>
                  <a:spcBef>
                    <a:spcPts val="600"/>
                  </a:spcBef>
                </a:pPr>
                <a:r>
                  <a:rPr lang="en-US" sz="1200" b="1" dirty="0" err="1">
                    <a:solidFill>
                      <a:prstClr val="black"/>
                    </a:solidFill>
                    <a:latin typeface="Times New Roman"/>
                    <a:ea typeface="Times New Roman"/>
                    <a:cs typeface="Times New Roman"/>
                  </a:rPr>
                  <a:t>Bàn</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giao</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kết</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quả</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giải</a:t>
                </a:r>
                <a:r>
                  <a:rPr lang="en-US" sz="1200" b="1" dirty="0">
                    <a:solidFill>
                      <a:prstClr val="black"/>
                    </a:solidFill>
                    <a:latin typeface="Times New Roman"/>
                    <a:ea typeface="Times New Roman"/>
                    <a:cs typeface="Times New Roman"/>
                  </a:rPr>
                  <a:t> </a:t>
                </a:r>
                <a:r>
                  <a:rPr lang="en-US" sz="1200" b="1" dirty="0" err="1">
                    <a:solidFill>
                      <a:prstClr val="black"/>
                    </a:solidFill>
                    <a:latin typeface="Times New Roman"/>
                    <a:ea typeface="Times New Roman"/>
                    <a:cs typeface="Times New Roman"/>
                  </a:rPr>
                  <a:t>quyết</a:t>
                </a:r>
                <a:r>
                  <a:rPr lang="en-US" sz="1200" b="1" dirty="0">
                    <a:solidFill>
                      <a:prstClr val="black"/>
                    </a:solidFill>
                    <a:latin typeface="Times New Roman"/>
                    <a:ea typeface="Times New Roman"/>
                    <a:cs typeface="Times New Roman"/>
                  </a:rPr>
                  <a:t>  </a:t>
                </a:r>
                <a:endParaRPr lang="en-GB" sz="1200" dirty="0">
                  <a:solidFill>
                    <a:prstClr val="black"/>
                  </a:solidFill>
                  <a:latin typeface=".VnTime"/>
                  <a:ea typeface="Times New Roman"/>
                  <a:cs typeface="Times New Roman"/>
                </a:endParaRPr>
              </a:p>
            </p:txBody>
          </p:sp>
          <p:cxnSp>
            <p:nvCxnSpPr>
              <p:cNvPr id="22" name="Straight Connector 21"/>
              <p:cNvCxnSpPr>
                <a:cxnSpLocks noChangeShapeType="1"/>
                <a:stCxn id="21" idx="2"/>
                <a:endCxn id="23" idx="0"/>
              </p:cNvCxnSpPr>
              <p:nvPr/>
            </p:nvCxnSpPr>
            <p:spPr bwMode="auto">
              <a:xfrm>
                <a:off x="6286500" y="5951222"/>
                <a:ext cx="0" cy="22828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7" name="Text Box 11"/>
              <p:cNvSpPr txBox="1">
                <a:spLocks noChangeArrowheads="1"/>
              </p:cNvSpPr>
              <p:nvPr/>
            </p:nvSpPr>
            <p:spPr bwMode="auto">
              <a:xfrm>
                <a:off x="7315201" y="2409032"/>
                <a:ext cx="7207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GB" sz="1400" dirty="0" err="1">
                    <a:solidFill>
                      <a:prstClr val="black"/>
                    </a:solidFill>
                    <a:latin typeface="Times New Roman"/>
                    <a:ea typeface="Calibri"/>
                    <a:cs typeface="Times New Roman"/>
                  </a:rPr>
                  <a:t>Không</a:t>
                </a:r>
                <a:endParaRPr lang="en-GB" sz="2400" dirty="0">
                  <a:solidFill>
                    <a:prstClr val="black"/>
                  </a:solidFill>
                  <a:latin typeface="Times New Roman"/>
                  <a:ea typeface="Calibri"/>
                  <a:cs typeface="Times New Roman"/>
                </a:endParaRPr>
              </a:p>
            </p:txBody>
          </p:sp>
        </p:grpSp>
      </p:grpSp>
    </p:spTree>
    <p:extLst>
      <p:ext uri="{BB962C8B-B14F-4D97-AF65-F5344CB8AC3E}">
        <p14:creationId xmlns:p14="http://schemas.microsoft.com/office/powerpoint/2010/main" val="3099683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8342"/>
            <a:ext cx="12192000" cy="455317"/>
          </a:xfrm>
          <a:prstGeom prst="rect">
            <a:avLst/>
          </a:prstGeom>
        </p:spPr>
        <p:txBody>
          <a:bodyPr wrap="square">
            <a:spAutoFit/>
          </a:bodyPr>
          <a:lstStyle/>
          <a:p>
            <a:pPr indent="356235" algn="ctr">
              <a:lnSpc>
                <a:spcPct val="105000"/>
              </a:lnSpc>
              <a:spcBef>
                <a:spcPts val="600"/>
              </a:spcBef>
              <a:spcAft>
                <a:spcPts val="0"/>
              </a:spcAft>
            </a:pPr>
            <a:r>
              <a:rPr lang="en-GB" sz="2400" b="1" smtClean="0">
                <a:solidFill>
                  <a:srgbClr val="FF0000"/>
                </a:solidFill>
                <a:latin typeface="Times New Roman" panose="02020603050405020304" pitchFamily="18" charset="0"/>
                <a:cs typeface="Times New Roman" panose="02020603050405020304" pitchFamily="18" charset="0"/>
              </a:rPr>
              <a:t>Ý NGHĨA CỦA ĐỀ ÁN 30 ( 2007-2010)</a:t>
            </a:r>
            <a:endParaRPr lang="vi-VN" sz="2400" b="1">
              <a:solidFill>
                <a:srgbClr val="FF0000"/>
              </a:solidFill>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093195152"/>
              </p:ext>
            </p:extLst>
          </p:nvPr>
        </p:nvGraphicFramePr>
        <p:xfrm>
          <a:off x="5196114" y="1488566"/>
          <a:ext cx="2423886" cy="1275669"/>
        </p:xfrm>
        <a:graphic>
          <a:graphicData uri="http://schemas.openxmlformats.org/presentationml/2006/ole">
            <mc:AlternateContent xmlns:mc="http://schemas.openxmlformats.org/markup-compatibility/2006">
              <mc:Choice xmlns:v="urn:schemas-microsoft-com:vml" Requires="v">
                <p:oleObj spid="_x0000_s3143" name="Document" showAsIcon="1" r:id="rId3" imgW="914400" imgH="771480" progId="Word.Document.12">
                  <p:embed/>
                </p:oleObj>
              </mc:Choice>
              <mc:Fallback>
                <p:oleObj name="Document" showAsIcon="1" r:id="rId3" imgW="914400" imgH="771480" progId="Word.Document.12">
                  <p:embed/>
                  <p:pic>
                    <p:nvPicPr>
                      <p:cNvPr id="0" name=""/>
                      <p:cNvPicPr/>
                      <p:nvPr/>
                    </p:nvPicPr>
                    <p:blipFill>
                      <a:blip r:embed="rId4"/>
                      <a:stretch>
                        <a:fillRect/>
                      </a:stretch>
                    </p:blipFill>
                    <p:spPr>
                      <a:xfrm>
                        <a:off x="5196114" y="1488566"/>
                        <a:ext cx="2423886" cy="1275669"/>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4073774"/>
              </p:ext>
            </p:extLst>
          </p:nvPr>
        </p:nvGraphicFramePr>
        <p:xfrm>
          <a:off x="1291774" y="1354875"/>
          <a:ext cx="2046513" cy="1409360"/>
        </p:xfrm>
        <a:graphic>
          <a:graphicData uri="http://schemas.openxmlformats.org/presentationml/2006/ole">
            <mc:AlternateContent xmlns:mc="http://schemas.openxmlformats.org/markup-compatibility/2006">
              <mc:Choice xmlns:v="urn:schemas-microsoft-com:vml" Requires="v">
                <p:oleObj spid="_x0000_s3144"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1291774" y="1354875"/>
                        <a:ext cx="2046513" cy="140936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5558538"/>
              </p:ext>
            </p:extLst>
          </p:nvPr>
        </p:nvGraphicFramePr>
        <p:xfrm>
          <a:off x="9216570" y="1488566"/>
          <a:ext cx="1799771" cy="1518557"/>
        </p:xfrm>
        <a:graphic>
          <a:graphicData uri="http://schemas.openxmlformats.org/presentationml/2006/ole">
            <mc:AlternateContent xmlns:mc="http://schemas.openxmlformats.org/markup-compatibility/2006">
              <mc:Choice xmlns:v="urn:schemas-microsoft-com:vml" Requires="v">
                <p:oleObj spid="_x0000_s3145" name="Packager Shell Object" showAsIcon="1" r:id="rId7" imgW="914400" imgH="771480" progId="Package">
                  <p:embed/>
                </p:oleObj>
              </mc:Choice>
              <mc:Fallback>
                <p:oleObj name="Packager Shell Object" showAsIcon="1" r:id="rId7" imgW="914400" imgH="771480" progId="Package">
                  <p:embed/>
                  <p:pic>
                    <p:nvPicPr>
                      <p:cNvPr id="0" name=""/>
                      <p:cNvPicPr/>
                      <p:nvPr/>
                    </p:nvPicPr>
                    <p:blipFill>
                      <a:blip r:embed="rId8"/>
                      <a:stretch>
                        <a:fillRect/>
                      </a:stretch>
                    </p:blipFill>
                    <p:spPr>
                      <a:xfrm>
                        <a:off x="9216570" y="1488566"/>
                        <a:ext cx="1799771" cy="1518557"/>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716164273"/>
              </p:ext>
            </p:extLst>
          </p:nvPr>
        </p:nvGraphicFramePr>
        <p:xfrm>
          <a:off x="1132117" y="3315451"/>
          <a:ext cx="2365826" cy="1518556"/>
        </p:xfrm>
        <a:graphic>
          <a:graphicData uri="http://schemas.openxmlformats.org/presentationml/2006/ole">
            <mc:AlternateContent xmlns:mc="http://schemas.openxmlformats.org/markup-compatibility/2006">
              <mc:Choice xmlns:v="urn:schemas-microsoft-com:vml" Requires="v">
                <p:oleObj spid="_x0000_s3146" name="Packager Shell Object" showAsIcon="1" r:id="rId9" imgW="914400" imgH="771480" progId="Package">
                  <p:embed/>
                </p:oleObj>
              </mc:Choice>
              <mc:Fallback>
                <p:oleObj name="Packager Shell Object" showAsIcon="1" r:id="rId9" imgW="914400" imgH="771480" progId="Package">
                  <p:embed/>
                  <p:pic>
                    <p:nvPicPr>
                      <p:cNvPr id="0" name=""/>
                      <p:cNvPicPr/>
                      <p:nvPr/>
                    </p:nvPicPr>
                    <p:blipFill>
                      <a:blip r:embed="rId10"/>
                      <a:stretch>
                        <a:fillRect/>
                      </a:stretch>
                    </p:blipFill>
                    <p:spPr>
                      <a:xfrm>
                        <a:off x="1132117" y="3315451"/>
                        <a:ext cx="2365826" cy="151855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624762629"/>
              </p:ext>
            </p:extLst>
          </p:nvPr>
        </p:nvGraphicFramePr>
        <p:xfrm>
          <a:off x="5384801" y="3211355"/>
          <a:ext cx="2235200" cy="1622652"/>
        </p:xfrm>
        <a:graphic>
          <a:graphicData uri="http://schemas.openxmlformats.org/presentationml/2006/ole">
            <mc:AlternateContent xmlns:mc="http://schemas.openxmlformats.org/markup-compatibility/2006">
              <mc:Choice xmlns:v="urn:schemas-microsoft-com:vml" Requires="v">
                <p:oleObj spid="_x0000_s3147" name="Packager Shell Object" showAsIcon="1" r:id="rId11" imgW="914400" imgH="771480" progId="Package">
                  <p:embed/>
                </p:oleObj>
              </mc:Choice>
              <mc:Fallback>
                <p:oleObj name="Packager Shell Object" showAsIcon="1" r:id="rId11" imgW="914400" imgH="771480" progId="Package">
                  <p:embed/>
                  <p:pic>
                    <p:nvPicPr>
                      <p:cNvPr id="0" name=""/>
                      <p:cNvPicPr/>
                      <p:nvPr/>
                    </p:nvPicPr>
                    <p:blipFill>
                      <a:blip r:embed="rId12"/>
                      <a:stretch>
                        <a:fillRect/>
                      </a:stretch>
                    </p:blipFill>
                    <p:spPr>
                      <a:xfrm>
                        <a:off x="5384801" y="3211355"/>
                        <a:ext cx="2235200" cy="1622652"/>
                      </a:xfrm>
                      <a:prstGeom prst="rect">
                        <a:avLst/>
                      </a:prstGeom>
                    </p:spPr>
                  </p:pic>
                </p:oleObj>
              </mc:Fallback>
            </mc:AlternateContent>
          </a:graphicData>
        </a:graphic>
      </p:graphicFrame>
    </p:spTree>
    <p:extLst>
      <p:ext uri="{BB962C8B-B14F-4D97-AF65-F5344CB8AC3E}">
        <p14:creationId xmlns:p14="http://schemas.microsoft.com/office/powerpoint/2010/main" val="1026427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h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27" y="0"/>
            <a:ext cx="9564915" cy="5700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5871483"/>
            <a:ext cx="12192000" cy="830997"/>
          </a:xfrm>
          <a:prstGeom prst="rect">
            <a:avLst/>
          </a:prstGeom>
        </p:spPr>
        <p:txBody>
          <a:bodyPr wrap="square">
            <a:spAutoFit/>
          </a:bodyPr>
          <a:lstStyle/>
          <a:p>
            <a:pPr indent="457200" algn="ctr">
              <a:spcAft>
                <a:spcPts val="0"/>
              </a:spcAft>
            </a:pPr>
            <a:r>
              <a:rPr lang="en-US" sz="2400" b="1" i="1" spc="15" smtClean="0">
                <a:effectLst/>
                <a:latin typeface="Times New Roman" panose="02020603050405020304" pitchFamily="18" charset="0"/>
                <a:ea typeface="Times New Roman" panose="02020603050405020304" pitchFamily="18" charset="0"/>
              </a:rPr>
              <a:t>Hình 5 – Tra cứu tình trạng xử lý hồ sơ tại Cổng công dân theo địa chỉ </a:t>
            </a:r>
            <a:r>
              <a:rPr lang="en-US" sz="2400" b="1" i="1" spc="15" smtClean="0">
                <a:latin typeface="Times New Roman" panose="02020603050405020304" pitchFamily="18" charset="0"/>
                <a:ea typeface="Times New Roman" panose="02020603050405020304" pitchFamily="18" charset="0"/>
                <a:hlinkClick r:id="rId5"/>
              </a:rPr>
              <a:t>http</a:t>
            </a:r>
            <a:r>
              <a:rPr lang="en-US" sz="2400" b="1" i="1" spc="15">
                <a:latin typeface="Times New Roman" panose="02020603050405020304" pitchFamily="18" charset="0"/>
                <a:ea typeface="Times New Roman" panose="02020603050405020304" pitchFamily="18" charset="0"/>
                <a:hlinkClick r:id="rId5"/>
              </a:rPr>
              <a:t>://dichvucong.quangninh.gov.vn/ </a:t>
            </a:r>
            <a:r>
              <a:rPr lang="en-US" sz="2400" b="1" i="1" spc="15" smtClean="0">
                <a:effectLst/>
                <a:latin typeface="Times New Roman" panose="02020603050405020304" pitchFamily="18" charset="0"/>
                <a:ea typeface="Times New Roman" panose="02020603050405020304" pitchFamily="18" charset="0"/>
              </a:rPr>
              <a:t>bằng cách nhập số biên nhận và mã bảo mật</a:t>
            </a:r>
            <a:endParaRPr lang="en-GB" sz="2400" b="1">
              <a:effectLst/>
              <a:latin typeface="Times New Roman" panose="02020603050405020304" pitchFamily="18" charset="0"/>
              <a:ea typeface="Times New Roman" panose="02020603050405020304" pitchFamily="18" charset="0"/>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2287428518"/>
              </p:ext>
            </p:extLst>
          </p:nvPr>
        </p:nvGraphicFramePr>
        <p:xfrm>
          <a:off x="9985827" y="312964"/>
          <a:ext cx="2021115" cy="1182007"/>
        </p:xfrm>
        <a:graphic>
          <a:graphicData uri="http://schemas.openxmlformats.org/presentationml/2006/ole">
            <mc:AlternateContent xmlns:mc="http://schemas.openxmlformats.org/markup-compatibility/2006">
              <mc:Choice xmlns:v="urn:schemas-microsoft-com:vml" Requires="v">
                <p:oleObj spid="_x0000_s6161" name="Presentation" showAsIcon="1" r:id="rId6" imgW="914400" imgH="771480" progId="PowerPoint.Show.12">
                  <p:embed/>
                </p:oleObj>
              </mc:Choice>
              <mc:Fallback>
                <p:oleObj name="Presentation" showAsIcon="1" r:id="rId6" imgW="914400" imgH="771480" progId="PowerPoint.Show.12">
                  <p:embed/>
                  <p:pic>
                    <p:nvPicPr>
                      <p:cNvPr id="0" name=""/>
                      <p:cNvPicPr/>
                      <p:nvPr/>
                    </p:nvPicPr>
                    <p:blipFill>
                      <a:blip r:embed="rId7"/>
                      <a:stretch>
                        <a:fillRect/>
                      </a:stretch>
                    </p:blipFill>
                    <p:spPr>
                      <a:xfrm>
                        <a:off x="9985827" y="312964"/>
                        <a:ext cx="2021115" cy="1182007"/>
                      </a:xfrm>
                      <a:prstGeom prst="rect">
                        <a:avLst/>
                      </a:prstGeom>
                    </p:spPr>
                  </p:pic>
                </p:oleObj>
              </mc:Fallback>
            </mc:AlternateContent>
          </a:graphicData>
        </a:graphic>
      </p:graphicFrame>
    </p:spTree>
    <p:extLst>
      <p:ext uri="{BB962C8B-B14F-4D97-AF65-F5344CB8AC3E}">
        <p14:creationId xmlns:p14="http://schemas.microsoft.com/office/powerpoint/2010/main" val="13744625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767012" y="0"/>
            <a:ext cx="6096000" cy="646331"/>
          </a:xfrm>
          <a:prstGeom prst="rect">
            <a:avLst/>
          </a:prstGeom>
        </p:spPr>
        <p:txBody>
          <a:bodyPr>
            <a:spAutoFit/>
          </a:bodyPr>
          <a:lstStyle/>
          <a:p>
            <a:pPr indent="540385" algn="just">
              <a:spcAft>
                <a:spcPts val="0"/>
              </a:spcAft>
            </a:pPr>
            <a:r>
              <a:rPr lang="es-MX" b="1" spc="15" smtClean="0">
                <a:effectLst/>
                <a:latin typeface="Times New Roman" panose="02020603050405020304" pitchFamily="18" charset="0"/>
                <a:ea typeface="Times New Roman" panose="02020603050405020304" pitchFamily="18" charset="0"/>
              </a:rPr>
              <a:t>V. ĐỊA CHỈ VÀ THÔNG TIN LIÊN HỆ CỦA CÁC TRUNG TÂM HÀNH CHÍNH CÔNG</a:t>
            </a:r>
            <a:endParaRPr lang="en-GB" sz="1600" smtClean="0">
              <a:effectLst/>
              <a:latin typeface="Times New Roman" panose="02020603050405020304" pitchFamily="18" charset="0"/>
              <a:ea typeface="Times New Roman" panose="02020603050405020304" pitchFamily="18" charset="0"/>
            </a:endParaRPr>
          </a:p>
        </p:txBody>
      </p:sp>
      <p:grpSp>
        <p:nvGrpSpPr>
          <p:cNvPr id="23" name="Group 22"/>
          <p:cNvGrpSpPr/>
          <p:nvPr/>
        </p:nvGrpSpPr>
        <p:grpSpPr>
          <a:xfrm>
            <a:off x="210381" y="656558"/>
            <a:ext cx="11677217" cy="5016758"/>
            <a:chOff x="342903" y="718482"/>
            <a:chExt cx="11677217" cy="5016758"/>
          </a:xfrm>
        </p:grpSpPr>
        <p:sp>
          <p:nvSpPr>
            <p:cNvPr id="20" name="Rectangle 19"/>
            <p:cNvSpPr/>
            <p:nvPr/>
          </p:nvSpPr>
          <p:spPr>
            <a:xfrm>
              <a:off x="342903" y="718482"/>
              <a:ext cx="5806106" cy="5016758"/>
            </a:xfrm>
            <a:prstGeom prst="rect">
              <a:avLst/>
            </a:prstGeom>
            <a:solidFill>
              <a:srgbClr val="92D050"/>
            </a:solidFill>
            <a:ln>
              <a:solidFill>
                <a:srgbClr val="FF0000"/>
              </a:solidFill>
            </a:ln>
          </p:spPr>
          <p:txBody>
            <a:bodyPr wrap="square">
              <a:spAutoFit/>
            </a:bodyPr>
            <a:lstStyle/>
            <a:p>
              <a:r>
                <a:rPr lang="it-IT" sz="1600" b="1"/>
                <a:t>8. Trung tâm hành chính công huyện Ba Chẽ</a:t>
              </a:r>
              <a:endParaRPr lang="en-GB" sz="1600"/>
            </a:p>
            <a:p>
              <a:r>
                <a:rPr lang="it-IT" sz="1600"/>
                <a:t>Địa chỉ: Khu 1, thị trấn Ba Chẽ, huyện Ba Chẽ</a:t>
              </a:r>
              <a:endParaRPr lang="en-GB" sz="1600"/>
            </a:p>
            <a:p>
              <a:r>
                <a:rPr lang="it-IT" sz="1600"/>
                <a:t>Điện thoại: 033.3888669</a:t>
              </a:r>
              <a:endParaRPr lang="en-GB" sz="1600"/>
            </a:p>
            <a:p>
              <a:r>
                <a:rPr lang="it-IT" sz="1600"/>
                <a:t>E-mail: tthcc.bc@quangninh.gov.vn</a:t>
              </a:r>
              <a:endParaRPr lang="en-GB" sz="1600"/>
            </a:p>
            <a:p>
              <a:r>
                <a:rPr lang="it-IT" sz="1600" b="1"/>
                <a:t>9. Trung tâm hành chính công huyện Bình Liêu</a:t>
              </a:r>
              <a:endParaRPr lang="en-GB" sz="1600"/>
            </a:p>
            <a:p>
              <a:r>
                <a:rPr lang="it-IT" sz="1600"/>
                <a:t>Địa chỉ: Tầng 1 trụ sở HĐND-UBND huyện Bình Liêu, khu Bình Quyền, thị trấn Bình Liêu, huyện Bình Liêu</a:t>
              </a:r>
              <a:endParaRPr lang="en-GB" sz="1600"/>
            </a:p>
            <a:p>
              <a:r>
                <a:rPr lang="it-IT" sz="1600"/>
                <a:t>Điện thoại: 033.3878887</a:t>
              </a:r>
              <a:endParaRPr lang="en-GB" sz="1600"/>
            </a:p>
            <a:p>
              <a:r>
                <a:rPr lang="it-IT" sz="1600"/>
                <a:t>E-mail: tthcc.bl@quangninh.gov.vn</a:t>
              </a:r>
              <a:endParaRPr lang="en-GB" sz="1600"/>
            </a:p>
            <a:p>
              <a:r>
                <a:rPr lang="it-IT" sz="1600" b="1"/>
                <a:t>10. Trung tâm hành chính công huyện Cô Tô</a:t>
              </a:r>
              <a:endParaRPr lang="en-GB" sz="1600"/>
            </a:p>
            <a:p>
              <a:r>
                <a:rPr lang="it-IT" sz="1600"/>
                <a:t>Địa chỉ: Khu 3, thị trấn Cô Tô, huyện Cô Tô</a:t>
              </a:r>
              <a:endParaRPr lang="en-GB" sz="1600"/>
            </a:p>
            <a:p>
              <a:r>
                <a:rPr lang="it-IT" sz="1600"/>
                <a:t>Điện thoại: 033.3889345</a:t>
              </a:r>
              <a:endParaRPr lang="en-GB" sz="1600"/>
            </a:p>
            <a:p>
              <a:r>
                <a:rPr lang="it-IT" sz="1600"/>
                <a:t>E-mail: tthcc.ct@quangninh.gov.vn</a:t>
              </a:r>
              <a:endParaRPr lang="en-GB" sz="1600"/>
            </a:p>
            <a:p>
              <a:r>
                <a:rPr lang="it-IT" sz="1600" b="1"/>
                <a:t>11. Trung tâm hành chính công huyện Đầm Hà</a:t>
              </a:r>
              <a:endParaRPr lang="en-GB" sz="1600"/>
            </a:p>
            <a:p>
              <a:r>
                <a:rPr lang="it-IT" sz="1600"/>
                <a:t>Địa chỉ: Phố Lê Lương, thị trấn Đầm Hà, huyện Đầm Hà</a:t>
              </a:r>
              <a:endParaRPr lang="en-GB" sz="1600"/>
            </a:p>
            <a:p>
              <a:r>
                <a:rPr lang="it-IT" sz="1600"/>
                <a:t>Điện thoại: 033.3880588</a:t>
              </a:r>
              <a:endParaRPr lang="en-GB" sz="1600"/>
            </a:p>
            <a:p>
              <a:r>
                <a:rPr lang="it-IT" sz="1600"/>
                <a:t>Fax: 033.3880988</a:t>
              </a:r>
              <a:endParaRPr lang="en-GB" sz="1600"/>
            </a:p>
            <a:p>
              <a:r>
                <a:rPr lang="it-IT" sz="1600"/>
                <a:t>E-mail: </a:t>
              </a:r>
              <a:r>
                <a:rPr lang="it-IT" sz="1600" smtClean="0">
                  <a:hlinkClick r:id="rId2"/>
                </a:rPr>
                <a:t>tthcc.dh@quangninh.gov.vn</a:t>
              </a:r>
              <a:endParaRPr lang="it-IT" sz="1600" smtClean="0"/>
            </a:p>
            <a:p>
              <a:endParaRPr lang="it-IT" sz="1600"/>
            </a:p>
            <a:p>
              <a:endParaRPr lang="it-IT" sz="1600" smtClean="0"/>
            </a:p>
          </p:txBody>
        </p:sp>
        <p:sp>
          <p:nvSpPr>
            <p:cNvPr id="34" name="Rectangle 33"/>
            <p:cNvSpPr/>
            <p:nvPr/>
          </p:nvSpPr>
          <p:spPr>
            <a:xfrm>
              <a:off x="6248830" y="718482"/>
              <a:ext cx="5771290" cy="5016758"/>
            </a:xfrm>
            <a:prstGeom prst="rect">
              <a:avLst/>
            </a:prstGeom>
            <a:solidFill>
              <a:srgbClr val="92D050"/>
            </a:solidFill>
            <a:ln>
              <a:solidFill>
                <a:srgbClr val="FF0000"/>
              </a:solidFill>
            </a:ln>
          </p:spPr>
          <p:txBody>
            <a:bodyPr wrap="square">
              <a:spAutoFit/>
            </a:bodyPr>
            <a:lstStyle/>
            <a:p>
              <a:r>
                <a:rPr lang="it-IT" sz="1600" b="1" smtClean="0"/>
                <a:t>12</a:t>
              </a:r>
              <a:r>
                <a:rPr lang="it-IT" sz="1600" b="1"/>
                <a:t>. Trung tâm hành chính công huyện Hải Hà</a:t>
              </a:r>
              <a:endParaRPr lang="en-GB" sz="1600"/>
            </a:p>
            <a:p>
              <a:r>
                <a:rPr lang="it-IT" sz="1600"/>
                <a:t>Địa chỉ: Số 90 phố Ngô Quyền, thị trấn Quảng Hà, huyện Hải Hà</a:t>
              </a:r>
              <a:endParaRPr lang="en-GB" sz="1600"/>
            </a:p>
            <a:p>
              <a:r>
                <a:rPr lang="it-IT" sz="1600"/>
                <a:t>Điện thoại: 033.3762365</a:t>
              </a:r>
              <a:endParaRPr lang="en-GB" sz="1600"/>
            </a:p>
            <a:p>
              <a:r>
                <a:rPr lang="it-IT" sz="1600"/>
                <a:t>Fax: 033.3762365</a:t>
              </a:r>
              <a:endParaRPr lang="en-GB" sz="1600"/>
            </a:p>
            <a:p>
              <a:r>
                <a:rPr lang="it-IT" sz="1600"/>
                <a:t>E-mail: tthcc.hh@quangninh.gov.vn</a:t>
              </a:r>
              <a:endParaRPr lang="en-GB" sz="1600"/>
            </a:p>
            <a:p>
              <a:r>
                <a:rPr lang="it-IT" sz="1600" b="1"/>
                <a:t>13. Trung tâm hành chính công huyện Hoành Bồ</a:t>
              </a:r>
              <a:endParaRPr lang="en-GB" sz="1600"/>
            </a:p>
            <a:p>
              <a:r>
                <a:rPr lang="it-IT" sz="1600"/>
                <a:t>Địa chỉ: Khu 3, thị trấn Trới, huyện Hoành Bồ</a:t>
              </a:r>
              <a:endParaRPr lang="en-GB" sz="1600"/>
            </a:p>
            <a:p>
              <a:r>
                <a:rPr lang="it-IT" sz="1600"/>
                <a:t>Điện thoại: 033.3858118</a:t>
              </a:r>
              <a:endParaRPr lang="en-GB" sz="1600"/>
            </a:p>
            <a:p>
              <a:r>
                <a:rPr lang="it-IT" sz="1600"/>
                <a:t>Fax: 033.3858118</a:t>
              </a:r>
              <a:endParaRPr lang="en-GB" sz="1600"/>
            </a:p>
            <a:p>
              <a:r>
                <a:rPr lang="it-IT" sz="1600"/>
                <a:t>E-mail: tthcc.hb@quangninh.gov.vn</a:t>
              </a:r>
              <a:endParaRPr lang="en-GB" sz="1600"/>
            </a:p>
            <a:p>
              <a:r>
                <a:rPr lang="it-IT" sz="1600" b="1"/>
                <a:t>14. Trung tâm hành chính công huyện Tiên Yên</a:t>
              </a:r>
              <a:endParaRPr lang="en-GB" sz="1600"/>
            </a:p>
            <a:p>
              <a:r>
                <a:rPr lang="it-IT" sz="1600"/>
                <a:t>Địa chỉ: Phố Đông Tiến 1, thị trấn Tiên Yên, huyện Tiên Yên</a:t>
              </a:r>
              <a:endParaRPr lang="en-GB" sz="1600"/>
            </a:p>
            <a:p>
              <a:r>
                <a:rPr lang="it-IT" sz="1600"/>
                <a:t>Điện thoại: 033.3876919</a:t>
              </a:r>
              <a:endParaRPr lang="en-GB" sz="1600"/>
            </a:p>
            <a:p>
              <a:r>
                <a:rPr lang="it-IT" sz="1600"/>
                <a:t>Fax: 033.3876919</a:t>
              </a:r>
              <a:endParaRPr lang="en-GB" sz="1600"/>
            </a:p>
            <a:p>
              <a:r>
                <a:rPr lang="it-IT" sz="1600"/>
                <a:t>E-mail: tthcc.ty@quangninh.gov.vn</a:t>
              </a:r>
              <a:endParaRPr lang="en-GB" sz="1600"/>
            </a:p>
            <a:p>
              <a:r>
                <a:rPr lang="it-IT" sz="1600" b="1"/>
                <a:t>15. Trung tâm hành chính công huyện Vân Đồn</a:t>
              </a:r>
              <a:endParaRPr lang="en-GB" sz="1600"/>
            </a:p>
            <a:p>
              <a:r>
                <a:rPr lang="it-IT" sz="1600"/>
                <a:t>Địa chỉ: Khu 4, thị trấn Cái Rồng, huyện Vân Đồn</a:t>
              </a:r>
              <a:endParaRPr lang="en-GB" sz="1600"/>
            </a:p>
            <a:p>
              <a:r>
                <a:rPr lang="it-IT" sz="1600"/>
                <a:t>Điện thoại: 033.3796668</a:t>
              </a:r>
              <a:endParaRPr lang="en-GB" sz="1600"/>
            </a:p>
            <a:p>
              <a:r>
                <a:rPr lang="it-IT" sz="1600"/>
                <a:t>Fax: 033.3796696</a:t>
              </a:r>
              <a:endParaRPr lang="en-GB" sz="1600"/>
            </a:p>
            <a:p>
              <a:r>
                <a:rPr lang="it-IT" sz="1600"/>
                <a:t>E-mail: tthcc.vd@quangninh.gov.vn</a:t>
              </a:r>
              <a:endParaRPr lang="en-GB" sz="1600"/>
            </a:p>
          </p:txBody>
        </p:sp>
      </p:grpSp>
    </p:spTree>
    <p:extLst>
      <p:ext uri="{BB962C8B-B14F-4D97-AF65-F5344CB8AC3E}">
        <p14:creationId xmlns:p14="http://schemas.microsoft.com/office/powerpoint/2010/main" val="4184701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767012" y="0"/>
            <a:ext cx="6096000" cy="646331"/>
          </a:xfrm>
          <a:prstGeom prst="rect">
            <a:avLst/>
          </a:prstGeom>
        </p:spPr>
        <p:txBody>
          <a:bodyPr>
            <a:spAutoFit/>
          </a:bodyPr>
          <a:lstStyle/>
          <a:p>
            <a:pPr indent="540385" algn="just">
              <a:spcAft>
                <a:spcPts val="0"/>
              </a:spcAft>
            </a:pPr>
            <a:r>
              <a:rPr lang="es-MX" b="1" spc="15" smtClean="0">
                <a:effectLst/>
                <a:latin typeface="Times New Roman" panose="02020603050405020304" pitchFamily="18" charset="0"/>
                <a:ea typeface="Times New Roman" panose="02020603050405020304" pitchFamily="18" charset="0"/>
              </a:rPr>
              <a:t>IV. ĐỊA CHỈ VÀ THÔNG TIN LIÊN HỆ CỦA CÁC TRUNG TÂM HÀNH CHÍNH CÔNG</a:t>
            </a:r>
            <a:endParaRPr lang="en-GB" sz="1600" smtClean="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414751" y="646331"/>
            <a:ext cx="11277600" cy="6042992"/>
            <a:chOff x="-287464" y="721051"/>
            <a:chExt cx="12479464" cy="5878532"/>
          </a:xfrm>
        </p:grpSpPr>
        <p:sp>
          <p:nvSpPr>
            <p:cNvPr id="17" name="Rectangle 18"/>
            <p:cNvSpPr>
              <a:spLocks noChangeArrowheads="1"/>
            </p:cNvSpPr>
            <p:nvPr/>
          </p:nvSpPr>
          <p:spPr bwMode="auto">
            <a:xfrm>
              <a:off x="5912098" y="741888"/>
              <a:ext cx="6279902" cy="5847755"/>
            </a:xfrm>
            <a:prstGeom prst="rect">
              <a:avLst/>
            </a:prstGeom>
            <a:solidFill>
              <a:srgbClr val="92D050"/>
            </a:solidFill>
            <a:ln>
              <a:solidFill>
                <a:srgbClr val="FF0000"/>
              </a:solidFill>
            </a:ln>
            <a:effectLst/>
          </p:spPr>
          <p:txBody>
            <a:bodyPr vert="horz" wrap="square" lIns="91440" tIns="45720" rIns="91440" bIns="45720" numCol="1" anchor="ctr" anchorCtr="0" compatLnSpc="1">
              <a:prstTxWarp prst="textNoShape">
                <a:avLst/>
              </a:prstTxWarp>
              <a:spAutoFit/>
            </a:bodyPr>
            <a:lstStyle/>
            <a:p>
              <a:r>
                <a:rPr lang="en-US" sz="1600" b="1"/>
                <a:t>4. Trung tâm hành chính công thành phố Móng Cái</a:t>
              </a:r>
              <a:endParaRPr lang="en-GB" sz="1600"/>
            </a:p>
            <a:p>
              <a:r>
                <a:rPr lang="en-US" sz="1600"/>
                <a:t>Địa chỉ: Khu 8, P. Hải Hòa, Tp. Móng Cái</a:t>
              </a:r>
              <a:endParaRPr lang="en-GB" sz="1600"/>
            </a:p>
            <a:p>
              <a:r>
                <a:rPr lang="en-US" sz="1600"/>
                <a:t>Điện thoại: 033.3885468</a:t>
              </a:r>
              <a:endParaRPr lang="en-GB" sz="1600"/>
            </a:p>
            <a:p>
              <a:r>
                <a:rPr lang="en-US" sz="1600"/>
                <a:t>Fax: 033.3779357</a:t>
              </a:r>
              <a:endParaRPr lang="en-GB" sz="1600"/>
            </a:p>
            <a:p>
              <a:r>
                <a:rPr lang="it-IT" sz="1600"/>
                <a:t>E-mail: tthcc.mc@quangninh.gov.vn</a:t>
              </a:r>
              <a:endParaRPr lang="en-GB" sz="1600"/>
            </a:p>
            <a:p>
              <a:r>
                <a:rPr lang="it-IT" sz="1600" b="1"/>
                <a:t>5. Trung tâm hành chính công thành phố Uông Bí</a:t>
              </a:r>
              <a:endParaRPr lang="en-GB" sz="1600"/>
            </a:p>
            <a:p>
              <a:r>
                <a:rPr lang="it-IT" sz="1600"/>
                <a:t>Địa chỉ: Số 3 phố Trần Hưng Đạo, P. Thanh Sơn, Tp. Uông Bí</a:t>
              </a:r>
              <a:endParaRPr lang="en-GB" sz="1600"/>
            </a:p>
            <a:p>
              <a:r>
                <a:rPr lang="it-IT" sz="1600"/>
                <a:t>Điện thoại: 033.3567207</a:t>
              </a:r>
              <a:endParaRPr lang="en-GB" sz="1600"/>
            </a:p>
            <a:p>
              <a:r>
                <a:rPr lang="it-IT" sz="1600"/>
                <a:t>Fax: 033.3668188</a:t>
              </a:r>
              <a:endParaRPr lang="en-GB" sz="1600"/>
            </a:p>
            <a:p>
              <a:r>
                <a:rPr lang="it-IT" sz="1600"/>
                <a:t>E-mail: tthcc.ub@quangninh.gov.vn</a:t>
              </a:r>
              <a:endParaRPr lang="en-GB" sz="1600"/>
            </a:p>
            <a:p>
              <a:r>
                <a:rPr lang="it-IT" sz="1600" b="1"/>
                <a:t>6. Trung tâm hành chính công thị xã Đông Triều</a:t>
              </a:r>
              <a:endParaRPr lang="en-GB" sz="1600"/>
            </a:p>
            <a:p>
              <a:r>
                <a:rPr lang="it-IT" sz="1600"/>
                <a:t>Địa chỉ: Số 155</a:t>
              </a:r>
              <a:r>
                <a:rPr lang="it-IT" sz="1600" baseline="30000"/>
                <a:t>A</a:t>
              </a:r>
              <a:r>
                <a:rPr lang="it-IT" sz="1600"/>
                <a:t> đường Nguyễn Bình, Khu 2, P. Đông Triều, Tx. Đông Triều</a:t>
              </a:r>
              <a:endParaRPr lang="en-GB" sz="1600"/>
            </a:p>
            <a:p>
              <a:r>
                <a:rPr lang="it-IT" sz="1600"/>
                <a:t>Điện thoại: 033.3670600, 033.3670675</a:t>
              </a:r>
              <a:endParaRPr lang="en-GB" sz="1600"/>
            </a:p>
            <a:p>
              <a:r>
                <a:rPr lang="it-IT" sz="1600"/>
                <a:t>Fax: 033.3670675</a:t>
              </a:r>
              <a:endParaRPr lang="en-GB" sz="1600"/>
            </a:p>
            <a:p>
              <a:r>
                <a:rPr lang="it-IT" sz="1600"/>
                <a:t>E-mail: tthcc.dt@quangninh.gov.vn</a:t>
              </a:r>
              <a:endParaRPr lang="en-GB" sz="1600"/>
            </a:p>
            <a:p>
              <a:r>
                <a:rPr lang="it-IT" sz="1600" b="1"/>
                <a:t>7. Trung tâm hành chính công thị xã Quảng Yên</a:t>
              </a:r>
              <a:endParaRPr lang="en-GB" sz="1600"/>
            </a:p>
            <a:p>
              <a:r>
                <a:rPr lang="it-IT" sz="1600"/>
                <a:t>Địa chỉ: Số 179 đường Ngô Quyền, P. Quảng Yên, Tx. Quảng Yên</a:t>
              </a:r>
              <a:endParaRPr lang="en-GB" sz="1600"/>
            </a:p>
            <a:p>
              <a:r>
                <a:rPr lang="it-IT" sz="1600"/>
                <a:t>Điện thoại: 033.2460033, 033.2460055</a:t>
              </a:r>
              <a:endParaRPr lang="en-GB" sz="1600"/>
            </a:p>
            <a:p>
              <a:r>
                <a:rPr lang="it-IT" sz="1600"/>
                <a:t>Fax: 033.2460033</a:t>
              </a:r>
              <a:endParaRPr lang="en-GB" sz="1600"/>
            </a:p>
            <a:p>
              <a:r>
                <a:rPr lang="it-IT" sz="1600"/>
                <a:t>E-mail: </a:t>
              </a:r>
              <a:r>
                <a:rPr lang="it-IT" sz="1600" smtClean="0">
                  <a:hlinkClick r:id="rId3"/>
                </a:rPr>
                <a:t>tthcc.qy@quangninh.gov.vn</a:t>
              </a:r>
              <a:endParaRPr lang="it-IT" sz="1600" smtClean="0"/>
            </a:p>
            <a:p>
              <a:endParaRPr lang="en-GB" sz="5400" smtClean="0"/>
            </a:p>
          </p:txBody>
        </p:sp>
        <p:sp>
          <p:nvSpPr>
            <p:cNvPr id="4" name="Rectangle 18"/>
            <p:cNvSpPr>
              <a:spLocks noChangeArrowheads="1"/>
            </p:cNvSpPr>
            <p:nvPr/>
          </p:nvSpPr>
          <p:spPr bwMode="auto">
            <a:xfrm>
              <a:off x="-287464" y="721051"/>
              <a:ext cx="6173058" cy="5878532"/>
            </a:xfrm>
            <a:prstGeom prst="rect">
              <a:avLst/>
            </a:prstGeom>
            <a:solidFill>
              <a:srgbClr val="92D050"/>
            </a:solidFill>
            <a:ln>
              <a:solidFill>
                <a:srgbClr val="FF0000"/>
              </a:solidFill>
            </a:ln>
            <a:effectLst/>
          </p:spPr>
          <p:txBody>
            <a:bodyPr vert="horz" wrap="square" lIns="91440" tIns="45720" rIns="91440" bIns="45720" numCol="1" anchor="ctr" anchorCtr="0" compatLnSpc="1">
              <a:prstTxWarp prst="textNoShape">
                <a:avLst/>
              </a:prstTxWarp>
              <a:spAutoFit/>
            </a:bodyPr>
            <a:lstStyle/>
            <a:p>
              <a:r>
                <a:rPr lang="en-US" sz="1600" b="1"/>
                <a:t>1. Trung tâm hành chính công Tỉnh</a:t>
              </a:r>
              <a:endParaRPr lang="en-GB" sz="1600"/>
            </a:p>
            <a:p>
              <a:r>
                <a:rPr lang="en-US" sz="1600"/>
                <a:t>Địa chỉ: Tầng 1, Trụ sở Liên cơ quan số 2, P. Hồng Hà, Tp. Hạ Long</a:t>
              </a:r>
              <a:endParaRPr lang="en-GB" sz="1600"/>
            </a:p>
            <a:p>
              <a:r>
                <a:rPr lang="en-US" sz="1600"/>
                <a:t>Website: hanhchinhcongquangninh.gov.vn</a:t>
              </a:r>
              <a:endParaRPr lang="en-GB" sz="1600"/>
            </a:p>
            <a:p>
              <a:r>
                <a:rPr lang="en-US" sz="1600"/>
                <a:t>Điện thoại: 033.3634669</a:t>
              </a:r>
              <a:endParaRPr lang="en-GB" sz="1600"/>
            </a:p>
            <a:p>
              <a:r>
                <a:rPr lang="en-US" sz="1600"/>
                <a:t>Hotline: 1900558826 		</a:t>
              </a:r>
              <a:endParaRPr lang="en-GB" sz="1600"/>
            </a:p>
            <a:p>
              <a:r>
                <a:rPr lang="en-US" sz="1600"/>
                <a:t>Fax: 033.3634667</a:t>
              </a:r>
              <a:endParaRPr lang="en-GB" sz="1600"/>
            </a:p>
            <a:p>
              <a:r>
                <a:rPr lang="en-US" sz="1600"/>
                <a:t>E-mail: tthcct@quangninh.gov.vn</a:t>
              </a:r>
              <a:endParaRPr lang="en-GB" sz="1600"/>
            </a:p>
            <a:p>
              <a:r>
                <a:rPr lang="en-US" sz="1600" b="1"/>
                <a:t>2. Trung tâm hành chính công thành phố Hạ Long</a:t>
              </a:r>
              <a:endParaRPr lang="en-GB" sz="1600"/>
            </a:p>
            <a:p>
              <a:r>
                <a:rPr lang="en-US" sz="1600"/>
                <a:t>Địa chỉ: Đường 25/4, P. Hồng Gai, Tp. Hạ Long</a:t>
              </a:r>
              <a:endParaRPr lang="en-GB" sz="1600"/>
            </a:p>
            <a:p>
              <a:r>
                <a:rPr lang="en-US" sz="1600"/>
                <a:t>Điện thoại: 033.819960, 033.819961, 033.819962, 033.819963,    033.3822605</a:t>
              </a:r>
              <a:endParaRPr lang="en-GB" sz="1600"/>
            </a:p>
            <a:p>
              <a:r>
                <a:rPr lang="en-US" sz="1600"/>
                <a:t>Fax: 033.3822605</a:t>
              </a:r>
              <a:endParaRPr lang="en-GB" sz="1600"/>
            </a:p>
            <a:p>
              <a:r>
                <a:rPr lang="it-IT" sz="1600"/>
                <a:t>E-mail: tthcc.hl@quangninh.gov.vn</a:t>
              </a:r>
              <a:endParaRPr lang="en-GB" sz="1600"/>
            </a:p>
            <a:p>
              <a:r>
                <a:rPr lang="it-IT" sz="1600" b="1"/>
                <a:t>3. Trung tâm hành chính công thành phố Cẩm Phả</a:t>
              </a:r>
              <a:endParaRPr lang="en-GB" sz="1600"/>
            </a:p>
            <a:p>
              <a:r>
                <a:rPr lang="it-IT" sz="1600"/>
                <a:t>Địa chỉ: Số 376 đường Trần Phú, P. Cẩm Trung, Tp. Cẩm Phả</a:t>
              </a:r>
              <a:endParaRPr lang="en-GB" sz="1600"/>
            </a:p>
            <a:p>
              <a:r>
                <a:rPr lang="it-IT" sz="1600"/>
                <a:t>Website: tthcc.campha.gov.vn</a:t>
              </a:r>
              <a:endParaRPr lang="en-GB" sz="1600"/>
            </a:p>
            <a:p>
              <a:r>
                <a:rPr lang="en-US" sz="1600"/>
                <a:t>Điện thoại: 033.3716816, 033.3710111, 033.3860516, 033.3936567</a:t>
              </a:r>
              <a:endParaRPr lang="en-GB" sz="1600"/>
            </a:p>
            <a:p>
              <a:r>
                <a:rPr lang="en-US" sz="1600"/>
                <a:t>Hotline: 033.3502900</a:t>
              </a:r>
              <a:endParaRPr lang="en-GB" sz="1600"/>
            </a:p>
            <a:p>
              <a:r>
                <a:rPr lang="en-US" sz="1600"/>
                <a:t>Fax: 033.3716816 </a:t>
              </a:r>
              <a:endParaRPr lang="en-GB" sz="1600"/>
            </a:p>
            <a:p>
              <a:r>
                <a:rPr lang="en-US" sz="1600"/>
                <a:t>E-mail: </a:t>
              </a:r>
              <a:r>
                <a:rPr lang="en-US" sz="1600" smtClean="0">
                  <a:hlinkClick r:id="rId4"/>
                </a:rPr>
                <a:t>tthcc.cp@quangninh.gov.vn</a:t>
              </a:r>
              <a:endParaRPr lang="en-US" sz="1600"/>
            </a:p>
            <a:p>
              <a:endParaRPr lang="en-GB" sz="1400"/>
            </a:p>
            <a:p>
              <a:endParaRPr lang="en-GB" sz="1400" smtClean="0"/>
            </a:p>
            <a:p>
              <a:endParaRPr lang="en-GB" sz="1400"/>
            </a:p>
            <a:p>
              <a:endParaRPr lang="en-GB" sz="1400"/>
            </a:p>
          </p:txBody>
        </p:sp>
      </p:grpSp>
    </p:spTree>
    <p:extLst>
      <p:ext uri="{BB962C8B-B14F-4D97-AF65-F5344CB8AC3E}">
        <p14:creationId xmlns:p14="http://schemas.microsoft.com/office/powerpoint/2010/main" val="4275423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8370" name="WordArt 4"/>
          <p:cNvSpPr>
            <a:spLocks noChangeArrowheads="1" noChangeShapeType="1" noTextEdit="1"/>
          </p:cNvSpPr>
          <p:nvPr/>
        </p:nvSpPr>
        <p:spPr bwMode="auto">
          <a:xfrm>
            <a:off x="1519361" y="1335157"/>
            <a:ext cx="8994913" cy="5980043"/>
          </a:xfrm>
          <a:prstGeom prst="rect">
            <a:avLst/>
          </a:prstGeom>
        </p:spPr>
        <p:txBody>
          <a:bodyPr spcFirstLastPara="1" wrap="none" fromWordArt="1">
            <a:prstTxWarp prst="textButton">
              <a:avLst>
                <a:gd name="adj" fmla="val 10800004"/>
              </a:avLst>
            </a:prstTxWarp>
          </a:bodyPr>
          <a:lstStyle/>
          <a:p>
            <a:pPr algn="ctr"/>
            <a:r>
              <a:rPr lang="vi-VN" sz="3600" b="1" kern="10">
                <a:ln w="9525">
                  <a:solidFill>
                    <a:srgbClr val="993300"/>
                  </a:solidFill>
                  <a:round/>
                  <a:headEnd/>
                  <a:tailEnd/>
                </a:ln>
                <a:gradFill rotWithShape="1">
                  <a:gsLst>
                    <a:gs pos="0">
                      <a:srgbClr val="3366FF"/>
                    </a:gs>
                    <a:gs pos="12500">
                      <a:srgbClr val="01A78F"/>
                    </a:gs>
                    <a:gs pos="25000">
                      <a:srgbClr val="FFFF00"/>
                    </a:gs>
                    <a:gs pos="37500">
                      <a:srgbClr val="FF6633"/>
                    </a:gs>
                    <a:gs pos="50000">
                      <a:srgbClr val="FF3399"/>
                    </a:gs>
                    <a:gs pos="62500">
                      <a:srgbClr val="FF6633"/>
                    </a:gs>
                    <a:gs pos="75000">
                      <a:srgbClr val="FFFF00"/>
                    </a:gs>
                    <a:gs pos="87500">
                      <a:srgbClr val="01A78F"/>
                    </a:gs>
                    <a:gs pos="100000">
                      <a:srgbClr val="3366FF"/>
                    </a:gs>
                  </a:gsLst>
                  <a:lin ang="0" scaled="1"/>
                </a:gradFill>
                <a:latin typeface="Times New Roman" panose="02020603050405020304" pitchFamily="18" charset="0"/>
                <a:cs typeface="Times New Roman" panose="02020603050405020304" pitchFamily="18" charset="0"/>
              </a:rPr>
              <a:t>Xin chân thành cảm ơn !</a:t>
            </a:r>
          </a:p>
          <a:p>
            <a:pPr algn="ctr"/>
            <a:r>
              <a:rPr lang="vi-VN" sz="3600" b="1" kern="10">
                <a:ln w="9525">
                  <a:solidFill>
                    <a:srgbClr val="993300"/>
                  </a:solidFill>
                  <a:round/>
                  <a:headEnd/>
                  <a:tailEnd/>
                </a:ln>
                <a:gradFill rotWithShape="1">
                  <a:gsLst>
                    <a:gs pos="0">
                      <a:srgbClr val="3366FF"/>
                    </a:gs>
                    <a:gs pos="12500">
                      <a:srgbClr val="01A78F"/>
                    </a:gs>
                    <a:gs pos="25000">
                      <a:srgbClr val="FFFF00"/>
                    </a:gs>
                    <a:gs pos="37500">
                      <a:srgbClr val="FF6633"/>
                    </a:gs>
                    <a:gs pos="50000">
                      <a:srgbClr val="FF3399"/>
                    </a:gs>
                    <a:gs pos="62500">
                      <a:srgbClr val="FF6633"/>
                    </a:gs>
                    <a:gs pos="75000">
                      <a:srgbClr val="FFFF00"/>
                    </a:gs>
                    <a:gs pos="87500">
                      <a:srgbClr val="01A78F"/>
                    </a:gs>
                    <a:gs pos="100000">
                      <a:srgbClr val="3366FF"/>
                    </a:gs>
                  </a:gsLst>
                  <a:lin ang="0" scaled="1"/>
                </a:gradFill>
                <a:latin typeface="Times New Roman" panose="02020603050405020304" pitchFamily="18" charset="0"/>
                <a:cs typeface="Times New Roman" panose="02020603050405020304" pitchFamily="18" charset="0"/>
              </a:rPr>
              <a:t>Các đồng chí.</a:t>
            </a:r>
            <a:endParaRPr lang="en-US" sz="3600" b="1" kern="10">
              <a:ln w="9525">
                <a:solidFill>
                  <a:srgbClr val="993300"/>
                </a:solidFill>
                <a:round/>
                <a:headEnd/>
                <a:tailEnd/>
              </a:ln>
              <a:gradFill rotWithShape="1">
                <a:gsLst>
                  <a:gs pos="0">
                    <a:srgbClr val="3366FF"/>
                  </a:gs>
                  <a:gs pos="12500">
                    <a:srgbClr val="01A78F"/>
                  </a:gs>
                  <a:gs pos="25000">
                    <a:srgbClr val="FFFF00"/>
                  </a:gs>
                  <a:gs pos="37500">
                    <a:srgbClr val="FF6633"/>
                  </a:gs>
                  <a:gs pos="50000">
                    <a:srgbClr val="FF3399"/>
                  </a:gs>
                  <a:gs pos="62500">
                    <a:srgbClr val="FF6633"/>
                  </a:gs>
                  <a:gs pos="75000">
                    <a:srgbClr val="FFFF00"/>
                  </a:gs>
                  <a:gs pos="87500">
                    <a:srgbClr val="01A78F"/>
                  </a:gs>
                  <a:gs pos="100000">
                    <a:srgbClr val="3366FF"/>
                  </a:gs>
                </a:gsLst>
                <a:lin ang="0" scaled="1"/>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5381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817" y="383692"/>
            <a:ext cx="11264348" cy="4704365"/>
          </a:xfrm>
          <a:prstGeom prst="rect">
            <a:avLst/>
          </a:prstGeom>
        </p:spPr>
        <p:txBody>
          <a:bodyPr wrap="square">
            <a:spAutoFit/>
          </a:bodyPr>
          <a:lstStyle/>
          <a:p>
            <a:pPr indent="356235" algn="ctr">
              <a:lnSpc>
                <a:spcPct val="105000"/>
              </a:lnSpc>
              <a:spcBef>
                <a:spcPts val="600"/>
              </a:spcBef>
              <a:spcAft>
                <a:spcPts val="0"/>
              </a:spcAft>
            </a:pPr>
            <a:r>
              <a:rPr lang="en-US" sz="2600" b="1" smtClean="0">
                <a:latin typeface="Times New Roman" panose="02020603050405020304" pitchFamily="18" charset="0"/>
                <a:ea typeface="Times New Roman" panose="02020603050405020304" pitchFamily="18" charset="0"/>
              </a:rPr>
              <a:t> </a:t>
            </a:r>
            <a:r>
              <a:rPr lang="en-US" sz="2600" b="1" smtClean="0">
                <a:solidFill>
                  <a:srgbClr val="FF0000"/>
                </a:solidFill>
                <a:latin typeface="Times New Roman" panose="02020603050405020304" pitchFamily="18" charset="0"/>
                <a:ea typeface="Times New Roman" panose="02020603050405020304" pitchFamily="18" charset="0"/>
              </a:rPr>
              <a:t>NỘI DUNG CHÍNH</a:t>
            </a:r>
          </a:p>
          <a:p>
            <a:pPr indent="356235" algn="ctr">
              <a:lnSpc>
                <a:spcPct val="105000"/>
              </a:lnSpc>
              <a:spcBef>
                <a:spcPts val="600"/>
              </a:spcBef>
              <a:spcAft>
                <a:spcPts val="0"/>
              </a:spcAft>
            </a:pPr>
            <a:endParaRPr lang="en-GB" sz="800" smtClean="0">
              <a:solidFill>
                <a:srgbClr val="FF0000"/>
              </a:solidFill>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s-MX" sz="2800" i="1">
                <a:latin typeface="Times New Roman" panose="02020603050405020304" pitchFamily="18" charset="0"/>
                <a:ea typeface="Gulim" panose="020B0600000101010101" pitchFamily="34" charset="-127"/>
              </a:rPr>
              <a:t>+ </a:t>
            </a:r>
            <a:r>
              <a:rPr lang="es-MX" sz="2800" b="1" i="1" smtClean="0">
                <a:latin typeface="Times New Roman" panose="02020603050405020304" pitchFamily="18" charset="0"/>
                <a:ea typeface="Gulim" panose="020B0600000101010101" pitchFamily="34" charset="-127"/>
              </a:rPr>
              <a:t>Tìm hiểu định nghĩa chính quyền điện tử, lợi ích của chính quyền điện tử, mối quan hệ cơ bản trong chính quyền điện tử.</a:t>
            </a:r>
          </a:p>
          <a:p>
            <a:pPr indent="457200" algn="just">
              <a:spcBef>
                <a:spcPts val="600"/>
              </a:spcBef>
              <a:spcAft>
                <a:spcPts val="600"/>
              </a:spcAft>
            </a:pPr>
            <a:r>
              <a:rPr lang="es-MX" sz="2800" b="1" i="1" smtClean="0">
                <a:latin typeface="Times New Roman" panose="02020603050405020304" pitchFamily="18" charset="0"/>
                <a:ea typeface="Gulim" panose="020B0600000101010101" pitchFamily="34" charset="-127"/>
              </a:rPr>
              <a:t> </a:t>
            </a:r>
            <a:r>
              <a:rPr lang="es-MX" sz="2800" i="1">
                <a:latin typeface="Times New Roman" panose="02020603050405020304" pitchFamily="18" charset="0"/>
                <a:ea typeface="Gulim" panose="020B0600000101010101" pitchFamily="34" charset="-127"/>
              </a:rPr>
              <a:t>+ </a:t>
            </a:r>
            <a:r>
              <a:rPr lang="es-MX" sz="2800" b="1" i="1">
                <a:latin typeface="Times New Roman" panose="02020603050405020304" pitchFamily="18" charset="0"/>
                <a:ea typeface="Gulim" panose="020B0600000101010101" pitchFamily="34" charset="-127"/>
              </a:rPr>
              <a:t>Tìm hiểu </a:t>
            </a:r>
            <a:r>
              <a:rPr lang="es-MX" sz="2800" b="1" i="1" smtClean="0">
                <a:latin typeface="Times New Roman" panose="02020603050405020304" pitchFamily="18" charset="0"/>
                <a:ea typeface="Gulim" panose="020B0600000101010101" pitchFamily="34" charset="-127"/>
              </a:rPr>
              <a:t>khái niệm dịch vụ công trực tuyến, các dịch vụ công trực tuyến đã được triển khai tại Quảng Ninh.</a:t>
            </a:r>
          </a:p>
          <a:p>
            <a:pPr lvl="0" indent="457200" algn="just">
              <a:spcBef>
                <a:spcPts val="600"/>
              </a:spcBef>
              <a:spcAft>
                <a:spcPts val="600"/>
              </a:spcAft>
            </a:pPr>
            <a:r>
              <a:rPr lang="es-MX" sz="2800" b="1" i="1" smtClean="0">
                <a:latin typeface="Times New Roman" panose="02020603050405020304" pitchFamily="18" charset="0"/>
                <a:ea typeface="Gulim" panose="020B0600000101010101" pitchFamily="34" charset="-127"/>
              </a:rPr>
              <a:t>+</a:t>
            </a:r>
            <a:r>
              <a:rPr lang="es-MX" sz="2800" b="1" i="1">
                <a:latin typeface="Times New Roman" panose="02020603050405020304" pitchFamily="18" charset="0"/>
                <a:ea typeface="Gulim" panose="020B0600000101010101" pitchFamily="34" charset="-127"/>
              </a:rPr>
              <a:t> Cách thức tra cứu, sử dụng dịch vụ công mức 1, </a:t>
            </a:r>
            <a:r>
              <a:rPr lang="es-MX" sz="2800" b="1" i="1" smtClean="0">
                <a:latin typeface="Times New Roman" panose="02020603050405020304" pitchFamily="18" charset="0"/>
                <a:ea typeface="Gulim" panose="020B0600000101010101" pitchFamily="34" charset="-127"/>
              </a:rPr>
              <a:t>2, 3, 4 </a:t>
            </a:r>
            <a:r>
              <a:rPr lang="es-MX" sz="2800" b="1" i="1">
                <a:latin typeface="Times New Roman" panose="02020603050405020304" pitchFamily="18" charset="0"/>
                <a:ea typeface="Gulim" panose="020B0600000101010101" pitchFamily="34" charset="-127"/>
              </a:rPr>
              <a:t>trên Cổng thông tin điện </a:t>
            </a:r>
            <a:r>
              <a:rPr lang="es-MX" sz="2800" b="1" i="1" smtClean="0">
                <a:latin typeface="Times New Roman" panose="02020603050405020304" pitchFamily="18" charset="0"/>
                <a:ea typeface="Gulim" panose="020B0600000101010101" pitchFamily="34" charset="-127"/>
              </a:rPr>
              <a:t>tử. </a:t>
            </a:r>
            <a:endParaRPr lang="es-MX" sz="2800" b="1" i="1">
              <a:latin typeface="Times New Roman" panose="02020603050405020304" pitchFamily="18" charset="0"/>
              <a:ea typeface="Gulim" panose="020B0600000101010101" pitchFamily="34" charset="-127"/>
            </a:endParaRPr>
          </a:p>
          <a:p>
            <a:pPr indent="457200" algn="just">
              <a:spcBef>
                <a:spcPts val="600"/>
              </a:spcBef>
              <a:spcAft>
                <a:spcPts val="600"/>
              </a:spcAft>
            </a:pPr>
            <a:r>
              <a:rPr lang="es-MX" sz="2800" i="1" smtClean="0">
                <a:latin typeface="Times New Roman" panose="02020603050405020304" pitchFamily="18" charset="0"/>
                <a:ea typeface="Gulim" panose="020B0600000101010101" pitchFamily="34" charset="-127"/>
              </a:rPr>
              <a:t>+</a:t>
            </a:r>
            <a:r>
              <a:rPr lang="es-MX" sz="2800" b="1" i="1" smtClean="0">
                <a:latin typeface="Times New Roman" panose="02020603050405020304" pitchFamily="18" charset="0"/>
                <a:ea typeface="Gulim" panose="020B0600000101010101" pitchFamily="34" charset="-127"/>
              </a:rPr>
              <a:t>Tìm </a:t>
            </a:r>
            <a:r>
              <a:rPr lang="es-MX" sz="2800" b="1" i="1">
                <a:latin typeface="Times New Roman" panose="02020603050405020304" pitchFamily="18" charset="0"/>
                <a:ea typeface="Gulim" panose="020B0600000101010101" pitchFamily="34" charset="-127"/>
              </a:rPr>
              <a:t>hiểu quy trình </a:t>
            </a:r>
            <a:r>
              <a:rPr lang="vi-VN" sz="2800" b="1" i="1" smtClean="0">
                <a:latin typeface="Times New Roman" panose="02020603050405020304" pitchFamily="18" charset="0"/>
                <a:ea typeface="Gulim" panose="020B0600000101010101" pitchFamily="34" charset="-127"/>
              </a:rPr>
              <a:t>tiếp nhận, xử lý hồ sơ </a:t>
            </a:r>
            <a:r>
              <a:rPr lang="es-MX" sz="2800" b="1" i="1" smtClean="0">
                <a:latin typeface="Times New Roman" panose="02020603050405020304" pitchFamily="18" charset="0"/>
                <a:ea typeface="Gulim" panose="020B0600000101010101" pitchFamily="34" charset="-127"/>
              </a:rPr>
              <a:t>hành </a:t>
            </a:r>
            <a:r>
              <a:rPr lang="es-MX" sz="2800" b="1" i="1">
                <a:latin typeface="Times New Roman" panose="02020603050405020304" pitchFamily="18" charset="0"/>
                <a:ea typeface="Gulim" panose="020B0600000101010101" pitchFamily="34" charset="-127"/>
              </a:rPr>
              <a:t>chính công </a:t>
            </a:r>
            <a:r>
              <a:rPr lang="es-MX" sz="2800" b="1" i="1" smtClean="0">
                <a:latin typeface="Times New Roman" panose="02020603050405020304" pitchFamily="18" charset="0"/>
                <a:ea typeface="Gulim" panose="020B0600000101010101" pitchFamily="34" charset="-127"/>
              </a:rPr>
              <a:t>cấp huyện</a:t>
            </a:r>
            <a:r>
              <a:rPr lang="es-MX" sz="2800" b="1" i="1">
                <a:latin typeface="Times New Roman" panose="02020603050405020304" pitchFamily="18" charset="0"/>
                <a:ea typeface="Gulim" panose="020B0600000101010101" pitchFamily="34" charset="-127"/>
              </a:rPr>
              <a:t>, thị xã, thành </a:t>
            </a:r>
            <a:r>
              <a:rPr lang="es-MX" sz="2800" b="1" i="1" smtClean="0">
                <a:latin typeface="Times New Roman" panose="02020603050405020304" pitchFamily="18" charset="0"/>
                <a:ea typeface="Gulim" panose="020B0600000101010101" pitchFamily="34" charset="-127"/>
              </a:rPr>
              <a:t>phố.</a:t>
            </a:r>
          </a:p>
        </p:txBody>
      </p:sp>
    </p:spTree>
    <p:extLst>
      <p:ext uri="{BB962C8B-B14F-4D97-AF65-F5344CB8AC3E}">
        <p14:creationId xmlns:p14="http://schemas.microsoft.com/office/powerpoint/2010/main" val="2874232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5286" y="0"/>
            <a:ext cx="11622157" cy="2169825"/>
          </a:xfrm>
          <a:prstGeom prst="rect">
            <a:avLst/>
          </a:prstGeom>
        </p:spPr>
        <p:txBody>
          <a:bodyPr wrap="square">
            <a:spAutoFit/>
          </a:bodyPr>
          <a:lstStyle/>
          <a:p>
            <a:pPr indent="457200">
              <a:spcAft>
                <a:spcPts val="0"/>
              </a:spcAft>
            </a:pPr>
            <a:r>
              <a:rPr lang="en-US" sz="2400" b="1" dirty="0" smtClean="0">
                <a:solidFill>
                  <a:srgbClr val="0000FF"/>
                </a:solidFill>
                <a:effectLst/>
                <a:latin typeface="Times New Roman" panose="02020603050405020304" pitchFamily="18" charset="0"/>
                <a:ea typeface="Times New Roman" panose="02020603050405020304" pitchFamily="18" charset="0"/>
              </a:rPr>
              <a:t>I. CHÍNH QUYỀN ĐIỆN TỬ</a:t>
            </a:r>
            <a:endParaRPr lang="en-GB" sz="2400" dirty="0" smtClean="0">
              <a:solidFill>
                <a:srgbClr val="0000FF"/>
              </a:solidFill>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2400" b="1" dirty="0" smtClean="0">
                <a:effectLst/>
                <a:latin typeface="Times New Roman" panose="02020603050405020304" pitchFamily="18" charset="0"/>
                <a:ea typeface="Times New Roman" panose="02020603050405020304" pitchFamily="18" charset="0"/>
              </a:rPr>
              <a:t>1. </a:t>
            </a:r>
            <a:r>
              <a:rPr lang="en-US" sz="2400" b="1" dirty="0" err="1" smtClean="0">
                <a:effectLst/>
                <a:latin typeface="Times New Roman" panose="02020603050405020304" pitchFamily="18" charset="0"/>
                <a:ea typeface="Times New Roman" panose="02020603050405020304" pitchFamily="18" charset="0"/>
              </a:rPr>
              <a:t>Chính</a:t>
            </a:r>
            <a:r>
              <a:rPr lang="en-US" sz="2400" b="1" dirty="0" smtClean="0">
                <a:effectLst/>
                <a:latin typeface="Times New Roman" panose="02020603050405020304" pitchFamily="18" charset="0"/>
                <a:ea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rPr>
              <a:t>quyền</a:t>
            </a:r>
            <a:r>
              <a:rPr lang="en-US" sz="2400" b="1" dirty="0" smtClean="0">
                <a:effectLst/>
                <a:latin typeface="Times New Roman" panose="02020603050405020304" pitchFamily="18" charset="0"/>
                <a:ea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rPr>
              <a:t>điện</a:t>
            </a:r>
            <a:r>
              <a:rPr lang="en-US" sz="2400" b="1" dirty="0" smtClean="0">
                <a:effectLst/>
                <a:latin typeface="Times New Roman" panose="02020603050405020304" pitchFamily="18" charset="0"/>
                <a:ea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rPr>
              <a:t>tử</a:t>
            </a:r>
            <a:endParaRPr lang="en-GB" sz="2400" dirty="0" smtClean="0">
              <a:effectLst/>
              <a:latin typeface="Times New Roman" panose="02020603050405020304" pitchFamily="18" charset="0"/>
              <a:ea typeface="Times New Roman" panose="02020603050405020304" pitchFamily="18" charset="0"/>
            </a:endParaRPr>
          </a:p>
          <a:p>
            <a:pPr indent="457200" algn="just">
              <a:spcBef>
                <a:spcPts val="600"/>
              </a:spcBef>
              <a:spcAft>
                <a:spcPts val="0"/>
              </a:spcAft>
            </a:pPr>
            <a:r>
              <a:rPr lang="en-US" sz="2400" dirty="0" err="1" smtClean="0">
                <a:effectLst/>
                <a:latin typeface="Times New Roman" panose="02020603050405020304" pitchFamily="18" charset="0"/>
                <a:ea typeface="Times New Roman" panose="02020603050405020304" pitchFamily="18" charset="0"/>
              </a:rPr>
              <a:t>Chính</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quyền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điện</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tử</a:t>
            </a:r>
            <a:r>
              <a:rPr lang="en-US" sz="2400" b="1" dirty="0" smtClean="0">
                <a:effectLst/>
                <a:latin typeface="Times New Roman" panose="02020603050405020304" pitchFamily="18" charset="0"/>
                <a:ea typeface="Times New Roman" panose="02020603050405020304" pitchFamily="18" charset="0"/>
              </a:rPr>
              <a:t> </a:t>
            </a:r>
            <a:r>
              <a:rPr lang="vi-VN" sz="2400" dirty="0" smtClean="0">
                <a:effectLst/>
                <a:latin typeface="Times New Roman" panose="02020603050405020304" pitchFamily="18" charset="0"/>
                <a:ea typeface="Malgun Gothic" panose="020B0503020000020004" pitchFamily="34" charset="-127"/>
              </a:rPr>
              <a:t>là chính quyền ứng dụng công nghệ thông tin nhằm </a:t>
            </a:r>
            <a:r>
              <a:rPr lang="en-US" sz="2400" dirty="0" err="1" smtClean="0">
                <a:effectLst/>
                <a:latin typeface="Times New Roman" panose="02020603050405020304" pitchFamily="18" charset="0"/>
                <a:ea typeface="Malgun Gothic" panose="020B0503020000020004" pitchFamily="34" charset="-127"/>
              </a:rPr>
              <a:t>nâng</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cao</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hiệu</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lực</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hiệu</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quả</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hoạt</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động</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của</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cơ</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quan</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nhà</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nước</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tăng</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cường</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công</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khai</a:t>
            </a:r>
            <a:r>
              <a:rPr lang="en-US" sz="2400" dirty="0" smtClean="0">
                <a:effectLst/>
                <a:latin typeface="Times New Roman" panose="02020603050405020304" pitchFamily="18" charset="0"/>
                <a:ea typeface="Malgun Gothic" panose="020B0503020000020004" pitchFamily="34" charset="-127"/>
              </a:rPr>
              <a:t>, minh </a:t>
            </a:r>
            <a:r>
              <a:rPr lang="en-US" sz="2400" dirty="0" err="1" smtClean="0">
                <a:effectLst/>
                <a:latin typeface="Times New Roman" panose="02020603050405020304" pitchFamily="18" charset="0"/>
                <a:ea typeface="Malgun Gothic" panose="020B0503020000020004" pitchFamily="34" charset="-127"/>
              </a:rPr>
              <a:t>bạch</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thông</a:t>
            </a:r>
            <a:r>
              <a:rPr lang="en-US" sz="2400" dirty="0" smtClean="0">
                <a:effectLst/>
                <a:latin typeface="Times New Roman" panose="02020603050405020304" pitchFamily="18" charset="0"/>
                <a:ea typeface="Malgun Gothic" panose="020B0503020000020004" pitchFamily="34" charset="-127"/>
              </a:rPr>
              <a:t> tin, </a:t>
            </a:r>
            <a:r>
              <a:rPr lang="en-US" sz="2400" dirty="0" err="1" smtClean="0">
                <a:effectLst/>
                <a:latin typeface="Times New Roman" panose="02020603050405020304" pitchFamily="18" charset="0"/>
                <a:ea typeface="Malgun Gothic" panose="020B0503020000020004" pitchFamily="34" charset="-127"/>
              </a:rPr>
              <a:t>cung</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cấp</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dịch</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vụ</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công</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tốt</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hơn</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cho</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người</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dân</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và</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doanh</a:t>
            </a:r>
            <a:r>
              <a:rPr lang="en-US" sz="2400" dirty="0" smtClean="0">
                <a:effectLst/>
                <a:latin typeface="Times New Roman" panose="02020603050405020304" pitchFamily="18" charset="0"/>
                <a:ea typeface="Malgun Gothic" panose="020B0503020000020004" pitchFamily="34" charset="-127"/>
              </a:rPr>
              <a:t> </a:t>
            </a:r>
            <a:r>
              <a:rPr lang="en-US" sz="2400" dirty="0" err="1" smtClean="0">
                <a:effectLst/>
                <a:latin typeface="Times New Roman" panose="02020603050405020304" pitchFamily="18" charset="0"/>
                <a:ea typeface="Malgun Gothic" panose="020B0503020000020004" pitchFamily="34" charset="-127"/>
              </a:rPr>
              <a:t>nghiệp</a:t>
            </a:r>
            <a:r>
              <a:rPr lang="en-US" sz="2400" dirty="0" smtClean="0">
                <a:effectLst/>
                <a:latin typeface="Times New Roman" panose="02020603050405020304" pitchFamily="18" charset="0"/>
                <a:ea typeface="Malgun Gothic" panose="020B0503020000020004" pitchFamily="34" charset="-127"/>
              </a:rPr>
              <a:t>.</a:t>
            </a:r>
            <a:endParaRPr lang="en-GB"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25287" y="2377395"/>
            <a:ext cx="11622156" cy="4247317"/>
          </a:xfrm>
          <a:prstGeom prst="rect">
            <a:avLst/>
          </a:prstGeom>
        </p:spPr>
        <p:txBody>
          <a:bodyPr wrap="square">
            <a:spAutoFit/>
          </a:bodyPr>
          <a:lstStyle/>
          <a:p>
            <a:pPr indent="457200" algn="just">
              <a:spcBef>
                <a:spcPts val="600"/>
              </a:spcBef>
              <a:spcAft>
                <a:spcPts val="600"/>
              </a:spcAft>
            </a:pPr>
            <a:r>
              <a:rPr lang="en-US" sz="2400" b="1" smtClean="0">
                <a:effectLst/>
                <a:latin typeface="Times New Roman" panose="02020603050405020304" pitchFamily="18" charset="0"/>
                <a:ea typeface="Times New Roman" panose="02020603050405020304" pitchFamily="18" charset="0"/>
              </a:rPr>
              <a:t>2. </a:t>
            </a:r>
            <a:r>
              <a:rPr lang="vi-VN" sz="2400" b="1" smtClean="0">
                <a:effectLst/>
                <a:latin typeface="Times New Roman" panose="02020603050405020304" pitchFamily="18" charset="0"/>
                <a:ea typeface="Times New Roman" panose="02020603050405020304" pitchFamily="18" charset="0"/>
              </a:rPr>
              <a:t>Lợi ích của chính quyền điện tử</a:t>
            </a:r>
            <a:endParaRPr lang="en-GB" sz="2400" smtClean="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sz="2400" smtClean="0">
                <a:effectLst/>
                <a:latin typeface="Times New Roman" panose="02020603050405020304" pitchFamily="18" charset="0"/>
                <a:ea typeface="Times New Roman" panose="02020603050405020304" pitchFamily="18" charset="0"/>
              </a:rPr>
              <a:t>- Làm tăng hiệu quả làm việc của các cơ quan chính quyền, tăng tính minh bạch trong hoạt động của các cơ quan chính quyền;</a:t>
            </a:r>
            <a:endParaRPr lang="en-GB" sz="2400" smtClean="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2400" smtClean="0">
                <a:effectLst/>
                <a:latin typeface="Times New Roman" panose="02020603050405020304" pitchFamily="18" charset="0"/>
                <a:ea typeface="Times New Roman" panose="02020603050405020304" pitchFamily="18" charset="0"/>
              </a:rPr>
              <a:t>	- Người dân, doanh nghiệp được các cơ quan chính quyền cung cấp thông tin, cung cấp dịch vụ nhanh hơn, thuận tiện hơn bằng việc cung cấp thông tin, dịch vụ trực tuyến. Người dân và doanh nghiệp ngày càng ít phải đến trực tiếp các cơ quan chính quyền;</a:t>
            </a:r>
            <a:endParaRPr lang="en-GB" sz="2400" smtClean="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2400" smtClean="0">
                <a:effectLst/>
                <a:latin typeface="Times New Roman" panose="02020603050405020304" pitchFamily="18" charset="0"/>
                <a:ea typeface="Times New Roman" panose="02020603050405020304" pitchFamily="18" charset="0"/>
              </a:rPr>
              <a:t>	- Người dân trở thành trung tâm trong quá trình các cơ quan chính quyền cung cấp thông tin và dịch vụ. Nhờ các công cụ của công nghệ thông tin và truyền thông, cơ quan chính quyền nhanh chóng tiếp nhận được ý kiến của người dân và giúp người dân tham gia dễ dàng hơn trong quá trình ra quyết định của chính quyền.</a:t>
            </a:r>
            <a:endParaRPr lang="en-GB"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74244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001.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82" b="1281"/>
          <a:stretch/>
        </p:blipFill>
        <p:spPr>
          <a:xfrm>
            <a:off x="569843" y="611983"/>
            <a:ext cx="11078817" cy="5908087"/>
          </a:xfrm>
        </p:spPr>
      </p:pic>
      <p:sp>
        <p:nvSpPr>
          <p:cNvPr id="7" name="Rectangle 6"/>
          <p:cNvSpPr/>
          <p:nvPr/>
        </p:nvSpPr>
        <p:spPr>
          <a:xfrm>
            <a:off x="382554" y="152990"/>
            <a:ext cx="11400113" cy="461665"/>
          </a:xfrm>
          <a:prstGeom prst="rect">
            <a:avLst/>
          </a:prstGeom>
        </p:spPr>
        <p:txBody>
          <a:bodyPr wrap="square">
            <a:spAutoFit/>
          </a:bodyPr>
          <a:lstStyle/>
          <a:p>
            <a:pPr indent="457200" algn="just">
              <a:spcBef>
                <a:spcPts val="600"/>
              </a:spcBef>
              <a:spcAft>
                <a:spcPts val="600"/>
              </a:spcAft>
            </a:pPr>
            <a:r>
              <a:rPr lang="en-GB" sz="2400" b="1">
                <a:latin typeface="Times New Roman" panose="02020603050405020304" pitchFamily="18" charset="0"/>
                <a:ea typeface="Times New Roman" panose="02020603050405020304" pitchFamily="18" charset="0"/>
              </a:rPr>
              <a:t>3. C</a:t>
            </a:r>
            <a:r>
              <a:rPr lang="vi-VN" sz="2400" b="1">
                <a:latin typeface="Times New Roman" panose="02020603050405020304" pitchFamily="18" charset="0"/>
                <a:ea typeface="Times New Roman" panose="02020603050405020304" pitchFamily="18" charset="0"/>
              </a:rPr>
              <a:t>ác mối quan hệ cơ bản trong chính quyền điện tử</a:t>
            </a:r>
            <a:endParaRPr lang="en-US" sz="24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3237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0759" y="388945"/>
            <a:ext cx="10916207" cy="5047536"/>
          </a:xfrm>
          <a:prstGeom prst="rect">
            <a:avLst/>
          </a:prstGeom>
        </p:spPr>
        <p:txBody>
          <a:bodyPr wrap="square">
            <a:spAutoFit/>
          </a:bodyPr>
          <a:lstStyle/>
          <a:p>
            <a:pPr algn="just"/>
            <a:r>
              <a:rPr lang="en-US" sz="2800" b="1" i="1" smtClean="0">
                <a:latin typeface="Times New Roman"/>
                <a:cs typeface="Times New Roman"/>
              </a:rPr>
              <a:t>Giải thích:</a:t>
            </a:r>
          </a:p>
          <a:p>
            <a:pPr algn="just"/>
            <a:endParaRPr lang="en-US" sz="1400" smtClean="0">
              <a:latin typeface="Times New Roman"/>
              <a:cs typeface="Times New Roman"/>
            </a:endParaRPr>
          </a:p>
          <a:p>
            <a:pPr algn="just"/>
            <a:r>
              <a:rPr lang="en-US" sz="3200" smtClean="0">
                <a:latin typeface="Times New Roman"/>
                <a:cs typeface="Times New Roman"/>
              </a:rPr>
              <a:t>- </a:t>
            </a:r>
            <a:r>
              <a:rPr lang="en-US" sz="3200" dirty="0" err="1">
                <a:latin typeface="Times New Roman"/>
                <a:cs typeface="Times New Roman"/>
              </a:rPr>
              <a:t>Mối</a:t>
            </a:r>
            <a:r>
              <a:rPr lang="en-US" sz="3200" dirty="0">
                <a:latin typeface="Times New Roman"/>
                <a:cs typeface="Times New Roman"/>
              </a:rPr>
              <a:t> </a:t>
            </a:r>
            <a:r>
              <a:rPr lang="en-US" sz="3200" dirty="0" err="1">
                <a:latin typeface="Times New Roman"/>
                <a:cs typeface="Times New Roman"/>
              </a:rPr>
              <a:t>quan</a:t>
            </a:r>
            <a:r>
              <a:rPr lang="en-US" sz="3200" dirty="0">
                <a:latin typeface="Times New Roman"/>
                <a:cs typeface="Times New Roman"/>
              </a:rPr>
              <a:t> </a:t>
            </a:r>
            <a:r>
              <a:rPr lang="en-US" sz="3200" dirty="0" err="1">
                <a:latin typeface="Times New Roman"/>
                <a:cs typeface="Times New Roman"/>
              </a:rPr>
              <a:t>hệ</a:t>
            </a:r>
            <a:r>
              <a:rPr lang="en-US" sz="3200" dirty="0">
                <a:latin typeface="Times New Roman"/>
                <a:cs typeface="Times New Roman"/>
              </a:rPr>
              <a:t> </a:t>
            </a:r>
            <a:r>
              <a:rPr lang="en-US" sz="3200" dirty="0" err="1">
                <a:latin typeface="Times New Roman"/>
                <a:cs typeface="Times New Roman"/>
              </a:rPr>
              <a:t>giữa</a:t>
            </a:r>
            <a:r>
              <a:rPr lang="en-US" sz="3200" dirty="0">
                <a:latin typeface="Times New Roman"/>
                <a:cs typeface="Times New Roman"/>
              </a:rPr>
              <a:t> </a:t>
            </a:r>
            <a:r>
              <a:rPr lang="en-US" sz="3200" dirty="0" err="1">
                <a:latin typeface="Times New Roman"/>
                <a:cs typeface="Times New Roman"/>
              </a:rPr>
              <a:t>Chính</a:t>
            </a:r>
            <a:r>
              <a:rPr lang="en-US" sz="3200" dirty="0">
                <a:latin typeface="Times New Roman"/>
                <a:cs typeface="Times New Roman"/>
              </a:rPr>
              <a:t> </a:t>
            </a:r>
            <a:r>
              <a:rPr lang="en-US" sz="3200" dirty="0" err="1">
                <a:latin typeface="Times New Roman"/>
                <a:cs typeface="Times New Roman"/>
              </a:rPr>
              <a:t>quyền</a:t>
            </a:r>
            <a:r>
              <a:rPr lang="en-US" sz="3200" dirty="0">
                <a:latin typeface="Times New Roman"/>
                <a:cs typeface="Times New Roman"/>
              </a:rPr>
              <a:t> </a:t>
            </a:r>
            <a:r>
              <a:rPr lang="en-US" sz="3200" dirty="0" err="1">
                <a:latin typeface="Times New Roman"/>
                <a:cs typeface="Times New Roman"/>
              </a:rPr>
              <a:t>với</a:t>
            </a:r>
            <a:r>
              <a:rPr lang="en-US" sz="3200" dirty="0">
                <a:latin typeface="Times New Roman"/>
                <a:cs typeface="Times New Roman"/>
              </a:rPr>
              <a:t> </a:t>
            </a:r>
            <a:r>
              <a:rPr lang="en-US" sz="3200" dirty="0" err="1">
                <a:latin typeface="Times New Roman"/>
                <a:cs typeface="Times New Roman"/>
              </a:rPr>
              <a:t>công</a:t>
            </a:r>
            <a:r>
              <a:rPr lang="en-US" sz="3200" dirty="0">
                <a:latin typeface="Times New Roman"/>
                <a:cs typeface="Times New Roman"/>
              </a:rPr>
              <a:t> </a:t>
            </a:r>
            <a:r>
              <a:rPr lang="en-US" sz="3200" dirty="0" err="1">
                <a:latin typeface="Times New Roman"/>
                <a:cs typeface="Times New Roman"/>
              </a:rPr>
              <a:t>dân</a:t>
            </a:r>
            <a:r>
              <a:rPr lang="en-US" sz="3200" dirty="0">
                <a:latin typeface="Times New Roman"/>
                <a:cs typeface="Times New Roman"/>
              </a:rPr>
              <a:t> </a:t>
            </a:r>
            <a:r>
              <a:rPr lang="en-US" sz="3200" dirty="0" err="1">
                <a:latin typeface="Times New Roman"/>
                <a:cs typeface="Times New Roman"/>
              </a:rPr>
              <a:t>và</a:t>
            </a:r>
            <a:r>
              <a:rPr lang="en-US" sz="3200" dirty="0">
                <a:latin typeface="Times New Roman"/>
                <a:cs typeface="Times New Roman"/>
              </a:rPr>
              <a:t> </a:t>
            </a:r>
            <a:r>
              <a:rPr lang="en-US" sz="3200" dirty="0" err="1">
                <a:latin typeface="Times New Roman"/>
                <a:cs typeface="Times New Roman"/>
              </a:rPr>
              <a:t>giữa</a:t>
            </a:r>
            <a:r>
              <a:rPr lang="en-US" sz="3200" dirty="0">
                <a:latin typeface="Times New Roman"/>
                <a:cs typeface="Times New Roman"/>
              </a:rPr>
              <a:t> </a:t>
            </a:r>
            <a:r>
              <a:rPr lang="en-US" sz="3200" dirty="0" err="1">
                <a:latin typeface="Times New Roman"/>
                <a:cs typeface="Times New Roman"/>
              </a:rPr>
              <a:t>Chính</a:t>
            </a:r>
            <a:r>
              <a:rPr lang="en-US" sz="3200" dirty="0">
                <a:latin typeface="Times New Roman"/>
                <a:cs typeface="Times New Roman"/>
              </a:rPr>
              <a:t> </a:t>
            </a:r>
            <a:r>
              <a:rPr lang="en-US" sz="3200" dirty="0" err="1">
                <a:latin typeface="Times New Roman"/>
                <a:cs typeface="Times New Roman"/>
              </a:rPr>
              <a:t>quyền</a:t>
            </a:r>
            <a:r>
              <a:rPr lang="en-US" sz="3200" dirty="0">
                <a:latin typeface="Times New Roman"/>
                <a:cs typeface="Times New Roman"/>
              </a:rPr>
              <a:t> </a:t>
            </a:r>
            <a:r>
              <a:rPr lang="en-US" sz="3200" dirty="0" err="1">
                <a:latin typeface="Times New Roman"/>
                <a:cs typeface="Times New Roman"/>
              </a:rPr>
              <a:t>với</a:t>
            </a:r>
            <a:r>
              <a:rPr lang="en-US" sz="3200" dirty="0">
                <a:latin typeface="Times New Roman"/>
                <a:cs typeface="Times New Roman"/>
              </a:rPr>
              <a:t> </a:t>
            </a:r>
            <a:r>
              <a:rPr lang="en-US" sz="3200" dirty="0" err="1">
                <a:latin typeface="Times New Roman"/>
                <a:cs typeface="Times New Roman"/>
              </a:rPr>
              <a:t>doanh</a:t>
            </a:r>
            <a:r>
              <a:rPr lang="en-US" sz="3200" dirty="0">
                <a:latin typeface="Times New Roman"/>
                <a:cs typeface="Times New Roman"/>
              </a:rPr>
              <a:t> </a:t>
            </a:r>
            <a:r>
              <a:rPr lang="en-US" sz="3200" dirty="0" err="1">
                <a:latin typeface="Times New Roman"/>
                <a:cs typeface="Times New Roman"/>
              </a:rPr>
              <a:t>nghiệp</a:t>
            </a:r>
            <a:r>
              <a:rPr lang="en-US" sz="3200" dirty="0">
                <a:latin typeface="Times New Roman"/>
                <a:cs typeface="Times New Roman"/>
              </a:rPr>
              <a:t> </a:t>
            </a:r>
            <a:r>
              <a:rPr lang="en-US" sz="3200" dirty="0" err="1">
                <a:latin typeface="Times New Roman"/>
                <a:cs typeface="Times New Roman"/>
              </a:rPr>
              <a:t>giao</a:t>
            </a:r>
            <a:r>
              <a:rPr lang="en-US" sz="3200" dirty="0">
                <a:latin typeface="Times New Roman"/>
                <a:cs typeface="Times New Roman"/>
              </a:rPr>
              <a:t> </a:t>
            </a:r>
            <a:r>
              <a:rPr lang="en-US" sz="3200" dirty="0" err="1">
                <a:latin typeface="Times New Roman"/>
                <a:cs typeface="Times New Roman"/>
              </a:rPr>
              <a:t>tiếp</a:t>
            </a:r>
            <a:r>
              <a:rPr lang="en-US" sz="3200" dirty="0">
                <a:latin typeface="Times New Roman"/>
                <a:cs typeface="Times New Roman"/>
              </a:rPr>
              <a:t> qua: </a:t>
            </a:r>
            <a:r>
              <a:rPr lang="en-US" sz="3200" dirty="0" err="1">
                <a:latin typeface="Times New Roman"/>
                <a:cs typeface="Times New Roman"/>
              </a:rPr>
              <a:t>Cổng</a:t>
            </a:r>
            <a:r>
              <a:rPr lang="en-US" sz="3200" dirty="0">
                <a:latin typeface="Times New Roman"/>
                <a:cs typeface="Times New Roman"/>
              </a:rPr>
              <a:t> </a:t>
            </a:r>
            <a:r>
              <a:rPr lang="en-US" sz="3200" dirty="0" err="1">
                <a:latin typeface="Times New Roman"/>
                <a:cs typeface="Times New Roman"/>
              </a:rPr>
              <a:t>thông</a:t>
            </a:r>
            <a:r>
              <a:rPr lang="en-US" sz="3200" dirty="0">
                <a:latin typeface="Times New Roman"/>
                <a:cs typeface="Times New Roman"/>
              </a:rPr>
              <a:t> tin </a:t>
            </a:r>
            <a:r>
              <a:rPr lang="en-US" sz="3200" dirty="0" err="1">
                <a:latin typeface="Times New Roman"/>
                <a:cs typeface="Times New Roman"/>
              </a:rPr>
              <a:t>điện</a:t>
            </a:r>
            <a:r>
              <a:rPr lang="en-US" sz="3200" dirty="0">
                <a:latin typeface="Times New Roman"/>
                <a:cs typeface="Times New Roman"/>
              </a:rPr>
              <a:t> </a:t>
            </a:r>
            <a:r>
              <a:rPr lang="en-US" sz="3200" dirty="0" err="1">
                <a:latin typeface="Times New Roman"/>
                <a:cs typeface="Times New Roman"/>
              </a:rPr>
              <a:t>tử</a:t>
            </a:r>
            <a:r>
              <a:rPr lang="en-US" sz="3200" dirty="0">
                <a:latin typeface="Times New Roman"/>
                <a:cs typeface="Times New Roman"/>
              </a:rPr>
              <a:t>; Tin </a:t>
            </a:r>
            <a:r>
              <a:rPr lang="en-US" sz="3200" dirty="0" err="1">
                <a:latin typeface="Times New Roman"/>
                <a:cs typeface="Times New Roman"/>
              </a:rPr>
              <a:t>nhắn</a:t>
            </a:r>
            <a:r>
              <a:rPr lang="en-US" sz="3200" dirty="0">
                <a:latin typeface="Times New Roman"/>
                <a:cs typeface="Times New Roman"/>
              </a:rPr>
              <a:t>/</a:t>
            </a:r>
            <a:r>
              <a:rPr lang="en-US" sz="3200" dirty="0" err="1">
                <a:latin typeface="Times New Roman"/>
                <a:cs typeface="Times New Roman"/>
              </a:rPr>
              <a:t>Thư</a:t>
            </a:r>
            <a:r>
              <a:rPr lang="en-US" sz="3200" dirty="0">
                <a:latin typeface="Times New Roman"/>
                <a:cs typeface="Times New Roman"/>
              </a:rPr>
              <a:t> </a:t>
            </a:r>
            <a:r>
              <a:rPr lang="en-US" sz="3200" dirty="0" err="1">
                <a:latin typeface="Times New Roman"/>
                <a:cs typeface="Times New Roman"/>
              </a:rPr>
              <a:t>điện</a:t>
            </a:r>
            <a:r>
              <a:rPr lang="en-US" sz="3200" dirty="0">
                <a:latin typeface="Times New Roman"/>
                <a:cs typeface="Times New Roman"/>
              </a:rPr>
              <a:t> </a:t>
            </a:r>
            <a:r>
              <a:rPr lang="en-US" sz="3200" dirty="0" err="1">
                <a:latin typeface="Times New Roman"/>
                <a:cs typeface="Times New Roman"/>
              </a:rPr>
              <a:t>tử</a:t>
            </a:r>
            <a:r>
              <a:rPr lang="en-US" sz="3200" dirty="0">
                <a:latin typeface="Times New Roman"/>
                <a:cs typeface="Times New Roman"/>
              </a:rPr>
              <a:t>; </a:t>
            </a:r>
            <a:r>
              <a:rPr lang="en-US" sz="3200" dirty="0" err="1">
                <a:latin typeface="Times New Roman"/>
                <a:cs typeface="Times New Roman"/>
              </a:rPr>
              <a:t>Cổng</a:t>
            </a:r>
            <a:r>
              <a:rPr lang="en-US" sz="3200" dirty="0">
                <a:latin typeface="Times New Roman"/>
                <a:cs typeface="Times New Roman"/>
              </a:rPr>
              <a:t> </a:t>
            </a:r>
            <a:r>
              <a:rPr lang="en-US" sz="3200" dirty="0" err="1">
                <a:latin typeface="Times New Roman"/>
                <a:cs typeface="Times New Roman"/>
              </a:rPr>
              <a:t>thanh</a:t>
            </a:r>
            <a:r>
              <a:rPr lang="en-US" sz="3200" dirty="0">
                <a:latin typeface="Times New Roman"/>
                <a:cs typeface="Times New Roman"/>
              </a:rPr>
              <a:t> </a:t>
            </a:r>
            <a:r>
              <a:rPr lang="en-US" sz="3200" dirty="0" err="1">
                <a:latin typeface="Times New Roman"/>
                <a:cs typeface="Times New Roman"/>
              </a:rPr>
              <a:t>toán</a:t>
            </a:r>
            <a:r>
              <a:rPr lang="en-US" sz="3200" dirty="0">
                <a:latin typeface="Times New Roman"/>
                <a:cs typeface="Times New Roman"/>
              </a:rPr>
              <a:t>; </a:t>
            </a:r>
            <a:r>
              <a:rPr lang="en-US" sz="3200" dirty="0" err="1">
                <a:latin typeface="Times New Roman"/>
                <a:cs typeface="Times New Roman"/>
              </a:rPr>
              <a:t>Trung</a:t>
            </a:r>
            <a:r>
              <a:rPr lang="en-US" sz="3200" dirty="0">
                <a:latin typeface="Times New Roman"/>
                <a:cs typeface="Times New Roman"/>
              </a:rPr>
              <a:t> </a:t>
            </a:r>
            <a:r>
              <a:rPr lang="en-US" sz="3200" dirty="0" err="1">
                <a:latin typeface="Times New Roman"/>
                <a:cs typeface="Times New Roman"/>
              </a:rPr>
              <a:t>tâm</a:t>
            </a:r>
            <a:r>
              <a:rPr lang="en-US" sz="3200" dirty="0">
                <a:latin typeface="Times New Roman"/>
                <a:cs typeface="Times New Roman"/>
              </a:rPr>
              <a:t> </a:t>
            </a:r>
            <a:r>
              <a:rPr lang="en-US" sz="3200" dirty="0" err="1">
                <a:latin typeface="Times New Roman"/>
                <a:cs typeface="Times New Roman"/>
              </a:rPr>
              <a:t>hỗ</a:t>
            </a:r>
            <a:r>
              <a:rPr lang="en-US" sz="3200" dirty="0">
                <a:latin typeface="Times New Roman"/>
                <a:cs typeface="Times New Roman"/>
              </a:rPr>
              <a:t> </a:t>
            </a:r>
            <a:r>
              <a:rPr lang="en-US" sz="3200" dirty="0" err="1">
                <a:latin typeface="Times New Roman"/>
                <a:cs typeface="Times New Roman"/>
              </a:rPr>
              <a:t>trợ</a:t>
            </a:r>
            <a:r>
              <a:rPr lang="en-US" sz="3200" dirty="0">
                <a:latin typeface="Times New Roman"/>
                <a:cs typeface="Times New Roman"/>
              </a:rPr>
              <a:t> (</a:t>
            </a:r>
            <a:r>
              <a:rPr lang="en-US" sz="3200" dirty="0" err="1">
                <a:latin typeface="Times New Roman"/>
                <a:cs typeface="Times New Roman"/>
              </a:rPr>
              <a:t>gồm</a:t>
            </a:r>
            <a:r>
              <a:rPr lang="en-US" sz="3200" dirty="0">
                <a:latin typeface="Times New Roman"/>
                <a:cs typeface="Times New Roman"/>
              </a:rPr>
              <a:t>: </a:t>
            </a:r>
            <a:r>
              <a:rPr lang="en-US" sz="3200" dirty="0" err="1">
                <a:latin typeface="Times New Roman"/>
                <a:cs typeface="Times New Roman"/>
              </a:rPr>
              <a:t>Trung</a:t>
            </a:r>
            <a:r>
              <a:rPr lang="en-US" sz="3200" dirty="0">
                <a:latin typeface="Times New Roman"/>
                <a:cs typeface="Times New Roman"/>
              </a:rPr>
              <a:t> </a:t>
            </a:r>
            <a:r>
              <a:rPr lang="en-US" sz="3200" dirty="0" err="1">
                <a:latin typeface="Times New Roman"/>
                <a:cs typeface="Times New Roman"/>
              </a:rPr>
              <a:t>tâm</a:t>
            </a:r>
            <a:r>
              <a:rPr lang="en-US" sz="3200" dirty="0">
                <a:latin typeface="Times New Roman"/>
                <a:cs typeface="Times New Roman"/>
              </a:rPr>
              <a:t> </a:t>
            </a:r>
            <a:r>
              <a:rPr lang="en-US" sz="3200" dirty="0" err="1">
                <a:latin typeface="Times New Roman"/>
                <a:cs typeface="Times New Roman"/>
              </a:rPr>
              <a:t>dịch</a:t>
            </a:r>
            <a:r>
              <a:rPr lang="en-US" sz="3200" dirty="0">
                <a:latin typeface="Times New Roman"/>
                <a:cs typeface="Times New Roman"/>
              </a:rPr>
              <a:t> </a:t>
            </a:r>
            <a:r>
              <a:rPr lang="en-US" sz="3200" dirty="0" err="1">
                <a:latin typeface="Times New Roman"/>
                <a:cs typeface="Times New Roman"/>
              </a:rPr>
              <a:t>vụ</a:t>
            </a:r>
            <a:r>
              <a:rPr lang="en-US" sz="3200" dirty="0">
                <a:latin typeface="Times New Roman"/>
                <a:cs typeface="Times New Roman"/>
              </a:rPr>
              <a:t> </a:t>
            </a:r>
            <a:r>
              <a:rPr lang="en-US" sz="3200" dirty="0" err="1">
                <a:latin typeface="Times New Roman"/>
                <a:cs typeface="Times New Roman"/>
              </a:rPr>
              <a:t>hành</a:t>
            </a:r>
            <a:r>
              <a:rPr lang="en-US" sz="3200" dirty="0">
                <a:latin typeface="Times New Roman"/>
                <a:cs typeface="Times New Roman"/>
              </a:rPr>
              <a:t> </a:t>
            </a:r>
            <a:r>
              <a:rPr lang="en-US" sz="3200" dirty="0" err="1">
                <a:latin typeface="Times New Roman"/>
                <a:cs typeface="Times New Roman"/>
              </a:rPr>
              <a:t>chính</a:t>
            </a:r>
            <a:r>
              <a:rPr lang="en-US" sz="3200" dirty="0">
                <a:latin typeface="Times New Roman"/>
                <a:cs typeface="Times New Roman"/>
              </a:rPr>
              <a:t> </a:t>
            </a:r>
            <a:r>
              <a:rPr lang="en-US" sz="3200" dirty="0" err="1">
                <a:latin typeface="Times New Roman"/>
                <a:cs typeface="Times New Roman"/>
              </a:rPr>
              <a:t>công</a:t>
            </a:r>
            <a:r>
              <a:rPr lang="en-US" sz="3200" dirty="0">
                <a:latin typeface="Times New Roman"/>
                <a:cs typeface="Times New Roman"/>
              </a:rPr>
              <a:t>, </a:t>
            </a:r>
            <a:r>
              <a:rPr lang="en-US" sz="3200" dirty="0" err="1">
                <a:latin typeface="Times New Roman"/>
                <a:cs typeface="Times New Roman"/>
              </a:rPr>
              <a:t>Trung</a:t>
            </a:r>
            <a:r>
              <a:rPr lang="en-US" sz="3200" dirty="0">
                <a:latin typeface="Times New Roman"/>
                <a:cs typeface="Times New Roman"/>
              </a:rPr>
              <a:t> </a:t>
            </a:r>
            <a:r>
              <a:rPr lang="en-US" sz="3200" dirty="0" err="1">
                <a:latin typeface="Times New Roman"/>
                <a:cs typeface="Times New Roman"/>
              </a:rPr>
              <a:t>tâm</a:t>
            </a:r>
            <a:r>
              <a:rPr lang="en-US" sz="3200" dirty="0">
                <a:latin typeface="Times New Roman"/>
                <a:cs typeface="Times New Roman"/>
              </a:rPr>
              <a:t> </a:t>
            </a:r>
            <a:r>
              <a:rPr lang="en-US" sz="3200" dirty="0" err="1">
                <a:latin typeface="Times New Roman"/>
                <a:cs typeface="Times New Roman"/>
              </a:rPr>
              <a:t>hỗ</a:t>
            </a:r>
            <a:r>
              <a:rPr lang="en-US" sz="3200" dirty="0">
                <a:latin typeface="Times New Roman"/>
                <a:cs typeface="Times New Roman"/>
              </a:rPr>
              <a:t> </a:t>
            </a:r>
            <a:r>
              <a:rPr lang="en-US" sz="3200" dirty="0" err="1">
                <a:latin typeface="Times New Roman"/>
                <a:cs typeface="Times New Roman"/>
              </a:rPr>
              <a:t>trợ</a:t>
            </a:r>
            <a:r>
              <a:rPr lang="en-US" sz="3200" dirty="0">
                <a:latin typeface="Times New Roman"/>
                <a:cs typeface="Times New Roman"/>
              </a:rPr>
              <a:t> </a:t>
            </a:r>
            <a:r>
              <a:rPr lang="en-US" sz="3200" dirty="0" err="1">
                <a:latin typeface="Times New Roman"/>
                <a:cs typeface="Times New Roman"/>
              </a:rPr>
              <a:t>dịch</a:t>
            </a:r>
            <a:r>
              <a:rPr lang="en-US" sz="3200" dirty="0">
                <a:latin typeface="Times New Roman"/>
                <a:cs typeface="Times New Roman"/>
              </a:rPr>
              <a:t> </a:t>
            </a:r>
            <a:r>
              <a:rPr lang="en-US" sz="3200" dirty="0" err="1">
                <a:latin typeface="Times New Roman"/>
                <a:cs typeface="Times New Roman"/>
              </a:rPr>
              <a:t>vụ</a:t>
            </a:r>
            <a:r>
              <a:rPr lang="en-US" sz="3200" dirty="0">
                <a:latin typeface="Times New Roman"/>
                <a:cs typeface="Times New Roman"/>
              </a:rPr>
              <a:t>).</a:t>
            </a:r>
            <a:endParaRPr lang="en-US" sz="3200" b="1" dirty="0">
              <a:latin typeface="Times New Roman"/>
              <a:cs typeface="Times New Roman"/>
            </a:endParaRPr>
          </a:p>
          <a:p>
            <a:pPr algn="just"/>
            <a:endParaRPr lang="en-US" sz="1600" smtClean="0">
              <a:latin typeface="Times New Roman"/>
              <a:cs typeface="Times New Roman"/>
            </a:endParaRPr>
          </a:p>
          <a:p>
            <a:pPr algn="just"/>
            <a:r>
              <a:rPr lang="en-US" sz="3200" smtClean="0">
                <a:latin typeface="Times New Roman"/>
                <a:cs typeface="Times New Roman"/>
              </a:rPr>
              <a:t>- </a:t>
            </a:r>
            <a:r>
              <a:rPr lang="en-US" sz="3200" dirty="0" err="1">
                <a:latin typeface="Times New Roman"/>
                <a:cs typeface="Times New Roman"/>
              </a:rPr>
              <a:t>Mối</a:t>
            </a:r>
            <a:r>
              <a:rPr lang="en-US" sz="3200" dirty="0">
                <a:latin typeface="Times New Roman"/>
                <a:cs typeface="Times New Roman"/>
              </a:rPr>
              <a:t> </a:t>
            </a:r>
            <a:r>
              <a:rPr lang="en-US" sz="3200" dirty="0" err="1">
                <a:latin typeface="Times New Roman"/>
                <a:cs typeface="Times New Roman"/>
              </a:rPr>
              <a:t>quan</a:t>
            </a:r>
            <a:r>
              <a:rPr lang="en-US" sz="3200" dirty="0">
                <a:latin typeface="Times New Roman"/>
                <a:cs typeface="Times New Roman"/>
              </a:rPr>
              <a:t> </a:t>
            </a:r>
            <a:r>
              <a:rPr lang="en-US" sz="3200" dirty="0" err="1">
                <a:latin typeface="Times New Roman"/>
                <a:cs typeface="Times New Roman"/>
              </a:rPr>
              <a:t>hệ</a:t>
            </a:r>
            <a:r>
              <a:rPr lang="en-US" sz="3200" dirty="0">
                <a:latin typeface="Times New Roman"/>
                <a:cs typeface="Times New Roman"/>
              </a:rPr>
              <a:t> </a:t>
            </a:r>
            <a:r>
              <a:rPr lang="en-US" sz="3200" dirty="0" err="1">
                <a:latin typeface="Times New Roman"/>
                <a:cs typeface="Times New Roman"/>
              </a:rPr>
              <a:t>giữa</a:t>
            </a:r>
            <a:r>
              <a:rPr lang="en-US" sz="3200" dirty="0">
                <a:latin typeface="Times New Roman"/>
                <a:cs typeface="Times New Roman"/>
              </a:rPr>
              <a:t> </a:t>
            </a:r>
            <a:r>
              <a:rPr lang="en-US" sz="3200" dirty="0" err="1">
                <a:latin typeface="Times New Roman"/>
                <a:cs typeface="Times New Roman"/>
              </a:rPr>
              <a:t>Chính</a:t>
            </a:r>
            <a:r>
              <a:rPr lang="en-US" sz="3200" dirty="0">
                <a:latin typeface="Times New Roman"/>
                <a:cs typeface="Times New Roman"/>
              </a:rPr>
              <a:t> </a:t>
            </a:r>
            <a:r>
              <a:rPr lang="en-US" sz="3200" dirty="0" err="1">
                <a:latin typeface="Times New Roman"/>
                <a:cs typeface="Times New Roman"/>
              </a:rPr>
              <a:t>quyền</a:t>
            </a:r>
            <a:r>
              <a:rPr lang="en-US" sz="3200" dirty="0">
                <a:latin typeface="Times New Roman"/>
                <a:cs typeface="Times New Roman"/>
              </a:rPr>
              <a:t> </a:t>
            </a:r>
            <a:r>
              <a:rPr lang="en-US" sz="3200" dirty="0" err="1">
                <a:latin typeface="Times New Roman"/>
                <a:cs typeface="Times New Roman"/>
              </a:rPr>
              <a:t>với</a:t>
            </a:r>
            <a:r>
              <a:rPr lang="en-US" sz="3200" dirty="0">
                <a:latin typeface="Times New Roman"/>
                <a:cs typeface="Times New Roman"/>
              </a:rPr>
              <a:t> </a:t>
            </a:r>
            <a:r>
              <a:rPr lang="en-US" sz="3200" dirty="0" err="1">
                <a:latin typeface="Times New Roman"/>
                <a:cs typeface="Times New Roman"/>
              </a:rPr>
              <a:t>Chính</a:t>
            </a:r>
            <a:r>
              <a:rPr lang="en-US" sz="3200" dirty="0">
                <a:latin typeface="Times New Roman"/>
                <a:cs typeface="Times New Roman"/>
              </a:rPr>
              <a:t> </a:t>
            </a:r>
            <a:r>
              <a:rPr lang="en-US" sz="3200" dirty="0" err="1">
                <a:latin typeface="Times New Roman"/>
                <a:cs typeface="Times New Roman"/>
              </a:rPr>
              <a:t>quyền</a:t>
            </a:r>
            <a:r>
              <a:rPr lang="en-US" sz="3200" dirty="0">
                <a:latin typeface="Times New Roman"/>
                <a:cs typeface="Times New Roman"/>
              </a:rPr>
              <a:t> </a:t>
            </a:r>
            <a:r>
              <a:rPr lang="en-US" sz="3200" dirty="0" err="1">
                <a:latin typeface="Times New Roman"/>
                <a:cs typeface="Times New Roman"/>
              </a:rPr>
              <a:t>và</a:t>
            </a:r>
            <a:r>
              <a:rPr lang="en-US" sz="3200" dirty="0">
                <a:latin typeface="Times New Roman"/>
                <a:cs typeface="Times New Roman"/>
              </a:rPr>
              <a:t> </a:t>
            </a:r>
            <a:r>
              <a:rPr lang="en-US" sz="3200" dirty="0" err="1">
                <a:latin typeface="Times New Roman"/>
                <a:cs typeface="Times New Roman"/>
              </a:rPr>
              <a:t>giữa</a:t>
            </a:r>
            <a:r>
              <a:rPr lang="en-US" sz="3200" dirty="0">
                <a:latin typeface="Times New Roman"/>
                <a:cs typeface="Times New Roman"/>
              </a:rPr>
              <a:t> </a:t>
            </a:r>
            <a:r>
              <a:rPr lang="en-US" sz="3200" dirty="0" err="1">
                <a:latin typeface="Times New Roman"/>
                <a:cs typeface="Times New Roman"/>
              </a:rPr>
              <a:t>Chính</a:t>
            </a:r>
            <a:r>
              <a:rPr lang="en-US" sz="3200" dirty="0">
                <a:latin typeface="Times New Roman"/>
                <a:cs typeface="Times New Roman"/>
              </a:rPr>
              <a:t> </a:t>
            </a:r>
            <a:r>
              <a:rPr lang="en-US" sz="3200" dirty="0" err="1">
                <a:latin typeface="Times New Roman"/>
                <a:cs typeface="Times New Roman"/>
              </a:rPr>
              <a:t>quyền</a:t>
            </a:r>
            <a:r>
              <a:rPr lang="en-US" sz="3200" dirty="0">
                <a:latin typeface="Times New Roman"/>
                <a:cs typeface="Times New Roman"/>
              </a:rPr>
              <a:t> </a:t>
            </a:r>
            <a:r>
              <a:rPr lang="en-US" sz="3200" dirty="0" err="1">
                <a:latin typeface="Times New Roman"/>
                <a:cs typeface="Times New Roman"/>
              </a:rPr>
              <a:t>với</a:t>
            </a:r>
            <a:r>
              <a:rPr lang="en-US" sz="3200" dirty="0">
                <a:latin typeface="Times New Roman"/>
                <a:cs typeface="Times New Roman"/>
              </a:rPr>
              <a:t> </a:t>
            </a:r>
            <a:r>
              <a:rPr lang="en-US" sz="3200" dirty="0" err="1">
                <a:latin typeface="Times New Roman"/>
                <a:cs typeface="Times New Roman"/>
              </a:rPr>
              <a:t>công</a:t>
            </a:r>
            <a:r>
              <a:rPr lang="en-US" sz="3200" dirty="0">
                <a:latin typeface="Times New Roman"/>
                <a:cs typeface="Times New Roman"/>
              </a:rPr>
              <a:t> </a:t>
            </a:r>
            <a:r>
              <a:rPr lang="en-US" sz="3200" dirty="0" err="1">
                <a:latin typeface="Times New Roman"/>
                <a:cs typeface="Times New Roman"/>
              </a:rPr>
              <a:t>chức</a:t>
            </a:r>
            <a:r>
              <a:rPr lang="en-US" sz="3200" dirty="0">
                <a:latin typeface="Times New Roman"/>
                <a:cs typeface="Times New Roman"/>
              </a:rPr>
              <a:t> </a:t>
            </a:r>
            <a:r>
              <a:rPr lang="en-US" sz="3200" dirty="0" err="1">
                <a:latin typeface="Times New Roman"/>
                <a:cs typeface="Times New Roman"/>
              </a:rPr>
              <a:t>thực</a:t>
            </a:r>
            <a:r>
              <a:rPr lang="en-US" sz="3200" dirty="0">
                <a:latin typeface="Times New Roman"/>
                <a:cs typeface="Times New Roman"/>
              </a:rPr>
              <a:t> </a:t>
            </a:r>
            <a:r>
              <a:rPr lang="en-US" sz="3200" dirty="0" err="1">
                <a:latin typeface="Times New Roman"/>
                <a:cs typeface="Times New Roman"/>
              </a:rPr>
              <a:t>hiện</a:t>
            </a:r>
            <a:r>
              <a:rPr lang="en-US" sz="3200" dirty="0">
                <a:latin typeface="Times New Roman"/>
                <a:cs typeface="Times New Roman"/>
              </a:rPr>
              <a:t> qua: </a:t>
            </a:r>
            <a:r>
              <a:rPr lang="en-US" sz="3200" dirty="0" err="1">
                <a:latin typeface="Times New Roman"/>
                <a:cs typeface="Times New Roman"/>
              </a:rPr>
              <a:t>Trung</a:t>
            </a:r>
            <a:r>
              <a:rPr lang="en-US" sz="3200" dirty="0">
                <a:latin typeface="Times New Roman"/>
                <a:cs typeface="Times New Roman"/>
              </a:rPr>
              <a:t> </a:t>
            </a:r>
            <a:r>
              <a:rPr lang="en-US" sz="3200" dirty="0" err="1">
                <a:latin typeface="Times New Roman"/>
                <a:cs typeface="Times New Roman"/>
              </a:rPr>
              <a:t>tâm</a:t>
            </a:r>
            <a:r>
              <a:rPr lang="en-US" sz="3200" dirty="0">
                <a:latin typeface="Times New Roman"/>
                <a:cs typeface="Times New Roman"/>
              </a:rPr>
              <a:t> </a:t>
            </a:r>
            <a:r>
              <a:rPr lang="en-US" sz="3200" dirty="0" err="1">
                <a:latin typeface="Times New Roman"/>
                <a:cs typeface="Times New Roman"/>
              </a:rPr>
              <a:t>dữ</a:t>
            </a:r>
            <a:r>
              <a:rPr lang="en-US" sz="3200" dirty="0">
                <a:latin typeface="Times New Roman"/>
                <a:cs typeface="Times New Roman"/>
              </a:rPr>
              <a:t> </a:t>
            </a:r>
            <a:r>
              <a:rPr lang="en-US" sz="3200" dirty="0" err="1">
                <a:latin typeface="Times New Roman"/>
                <a:cs typeface="Times New Roman"/>
              </a:rPr>
              <a:t>liệu</a:t>
            </a:r>
            <a:r>
              <a:rPr lang="en-US" sz="3200" dirty="0">
                <a:latin typeface="Times New Roman"/>
                <a:cs typeface="Times New Roman"/>
              </a:rPr>
              <a:t>; </a:t>
            </a:r>
            <a:r>
              <a:rPr lang="en-US" sz="3200" dirty="0" err="1">
                <a:latin typeface="Times New Roman"/>
                <a:cs typeface="Times New Roman"/>
              </a:rPr>
              <a:t>Mạng</a:t>
            </a:r>
            <a:r>
              <a:rPr lang="en-US" sz="3200" dirty="0">
                <a:latin typeface="Times New Roman"/>
                <a:cs typeface="Times New Roman"/>
              </a:rPr>
              <a:t> </a:t>
            </a:r>
            <a:r>
              <a:rPr lang="en-US" sz="3200" dirty="0" err="1">
                <a:latin typeface="Times New Roman"/>
                <a:cs typeface="Times New Roman"/>
              </a:rPr>
              <a:t>diện</a:t>
            </a:r>
            <a:r>
              <a:rPr lang="en-US" sz="3200" dirty="0">
                <a:latin typeface="Times New Roman"/>
                <a:cs typeface="Times New Roman"/>
              </a:rPr>
              <a:t> </a:t>
            </a:r>
            <a:r>
              <a:rPr lang="en-US" sz="3200" dirty="0" err="1">
                <a:latin typeface="Times New Roman"/>
                <a:cs typeface="Times New Roman"/>
              </a:rPr>
              <a:t>rộng</a:t>
            </a:r>
            <a:r>
              <a:rPr lang="en-US" sz="3200" dirty="0">
                <a:latin typeface="Times New Roman"/>
                <a:cs typeface="Times New Roman"/>
              </a:rPr>
              <a:t>; </a:t>
            </a:r>
            <a:r>
              <a:rPr lang="en-US" sz="3200" dirty="0" err="1">
                <a:latin typeface="Times New Roman"/>
                <a:cs typeface="Times New Roman"/>
              </a:rPr>
              <a:t>Phần</a:t>
            </a:r>
            <a:r>
              <a:rPr lang="en-US" sz="3200" dirty="0">
                <a:latin typeface="Times New Roman"/>
                <a:cs typeface="Times New Roman"/>
              </a:rPr>
              <a:t> </a:t>
            </a:r>
            <a:r>
              <a:rPr lang="en-US" sz="3200" dirty="0" err="1">
                <a:latin typeface="Times New Roman"/>
                <a:cs typeface="Times New Roman"/>
              </a:rPr>
              <a:t>mềm</a:t>
            </a:r>
            <a:r>
              <a:rPr lang="en-US" sz="3200" dirty="0">
                <a:latin typeface="Times New Roman"/>
                <a:cs typeface="Times New Roman"/>
              </a:rPr>
              <a:t> </a:t>
            </a:r>
            <a:r>
              <a:rPr lang="en-US" sz="3200" dirty="0" err="1">
                <a:latin typeface="Times New Roman"/>
                <a:cs typeface="Times New Roman"/>
              </a:rPr>
              <a:t>liên</a:t>
            </a:r>
            <a:r>
              <a:rPr lang="en-US" sz="3200" dirty="0">
                <a:latin typeface="Times New Roman"/>
                <a:cs typeface="Times New Roman"/>
              </a:rPr>
              <a:t> </a:t>
            </a:r>
            <a:r>
              <a:rPr lang="en-US" sz="3200" dirty="0" err="1">
                <a:latin typeface="Times New Roman"/>
                <a:cs typeface="Times New Roman"/>
              </a:rPr>
              <a:t>thông</a:t>
            </a:r>
            <a:r>
              <a:rPr lang="en-US" sz="3200" dirty="0">
                <a:latin typeface="Times New Roman"/>
                <a:cs typeface="Times New Roman"/>
              </a:rPr>
              <a:t>; </a:t>
            </a:r>
            <a:r>
              <a:rPr lang="en-US" sz="3200" dirty="0" err="1">
                <a:latin typeface="Times New Roman"/>
                <a:cs typeface="Times New Roman"/>
              </a:rPr>
              <a:t>Phần</a:t>
            </a:r>
            <a:r>
              <a:rPr lang="en-US" sz="3200" dirty="0">
                <a:latin typeface="Times New Roman"/>
                <a:cs typeface="Times New Roman"/>
              </a:rPr>
              <a:t> </a:t>
            </a:r>
            <a:r>
              <a:rPr lang="en-US" sz="3200" dirty="0" err="1">
                <a:latin typeface="Times New Roman"/>
                <a:cs typeface="Times New Roman"/>
              </a:rPr>
              <a:t>mềm</a:t>
            </a:r>
            <a:r>
              <a:rPr lang="en-US" sz="3200" dirty="0">
                <a:latin typeface="Times New Roman"/>
                <a:cs typeface="Times New Roman"/>
              </a:rPr>
              <a:t> </a:t>
            </a:r>
            <a:r>
              <a:rPr lang="en-US" sz="3200" dirty="0" err="1">
                <a:latin typeface="Times New Roman"/>
                <a:cs typeface="Times New Roman"/>
              </a:rPr>
              <a:t>nghiệp</a:t>
            </a:r>
            <a:r>
              <a:rPr lang="en-US" sz="3200" dirty="0">
                <a:latin typeface="Times New Roman"/>
                <a:cs typeface="Times New Roman"/>
              </a:rPr>
              <a:t> </a:t>
            </a:r>
            <a:r>
              <a:rPr lang="en-US" sz="3200" dirty="0" err="1">
                <a:latin typeface="Times New Roman"/>
                <a:cs typeface="Times New Roman"/>
              </a:rPr>
              <a:t>vụ</a:t>
            </a:r>
            <a:r>
              <a:rPr lang="en-US" sz="3200" dirty="0">
                <a:latin typeface="Times New Roman"/>
                <a:cs typeface="Times New Roman"/>
              </a:rPr>
              <a:t>; </a:t>
            </a:r>
            <a:r>
              <a:rPr lang="en-US" sz="3200" dirty="0" err="1">
                <a:latin typeface="Times New Roman"/>
                <a:cs typeface="Times New Roman"/>
              </a:rPr>
              <a:t>Mạng</a:t>
            </a:r>
            <a:r>
              <a:rPr lang="en-US" sz="3200" dirty="0">
                <a:latin typeface="Times New Roman"/>
                <a:cs typeface="Times New Roman"/>
              </a:rPr>
              <a:t> </a:t>
            </a:r>
            <a:r>
              <a:rPr lang="en-US" sz="3200" dirty="0" err="1">
                <a:latin typeface="Times New Roman"/>
                <a:cs typeface="Times New Roman"/>
              </a:rPr>
              <a:t>cục</a:t>
            </a:r>
            <a:r>
              <a:rPr lang="en-US" sz="3200" dirty="0">
                <a:latin typeface="Times New Roman"/>
                <a:cs typeface="Times New Roman"/>
              </a:rPr>
              <a:t> </a:t>
            </a:r>
            <a:r>
              <a:rPr lang="en-US" sz="3200" dirty="0" err="1">
                <a:latin typeface="Times New Roman"/>
                <a:cs typeface="Times New Roman"/>
              </a:rPr>
              <a:t>bộ</a:t>
            </a:r>
            <a:r>
              <a:rPr lang="en-US" sz="3200" dirty="0">
                <a:latin typeface="Times New Roman"/>
                <a:cs typeface="Times New Roman"/>
              </a:rPr>
              <a:t>;…</a:t>
            </a:r>
            <a:endParaRPr lang="en-US" sz="3200" b="1" dirty="0">
              <a:latin typeface="Times New Roman"/>
              <a:cs typeface="Times New Roman"/>
            </a:endParaRPr>
          </a:p>
        </p:txBody>
      </p:sp>
    </p:spTree>
    <p:extLst>
      <p:ext uri="{BB962C8B-B14F-4D97-AF65-F5344CB8AC3E}">
        <p14:creationId xmlns:p14="http://schemas.microsoft.com/office/powerpoint/2010/main" val="1312233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287" y="0"/>
            <a:ext cx="11701670" cy="6478697"/>
          </a:xfrm>
          <a:prstGeom prst="rect">
            <a:avLst/>
          </a:prstGeom>
        </p:spPr>
        <p:txBody>
          <a:bodyPr wrap="square">
            <a:spAutoFit/>
          </a:bodyPr>
          <a:lstStyle/>
          <a:p>
            <a:pPr indent="457200" algn="just">
              <a:spcBef>
                <a:spcPts val="600"/>
              </a:spcBef>
              <a:spcAft>
                <a:spcPts val="600"/>
              </a:spcAft>
            </a:pPr>
            <a:r>
              <a:rPr lang="es-MX" sz="2400" b="1" smtClean="0">
                <a:effectLst/>
                <a:latin typeface="Times New Roman" panose="02020603050405020304" pitchFamily="18" charset="0"/>
                <a:ea typeface="Gulim" panose="020B0600000101010101" pitchFamily="34" charset="-127"/>
              </a:rPr>
              <a:t>II. DỊCH VỤ CÔNG TRỰC TUYẾN</a:t>
            </a:r>
            <a:endParaRPr lang="en-GB" sz="2400" smtClean="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AutoNum type="arabicPeriod"/>
            </a:pPr>
            <a:r>
              <a:rPr lang="es-MX" b="1" smtClean="0">
                <a:effectLst/>
                <a:latin typeface="Times New Roman" panose="02020603050405020304" pitchFamily="18" charset="0"/>
                <a:ea typeface="Gulim" panose="020B0600000101010101" pitchFamily="34" charset="-127"/>
              </a:rPr>
              <a:t>Khái niệm:</a:t>
            </a:r>
          </a:p>
          <a:p>
            <a:pPr algn="just">
              <a:spcBef>
                <a:spcPts val="600"/>
              </a:spcBef>
              <a:spcAft>
                <a:spcPts val="600"/>
              </a:spcAft>
            </a:pPr>
            <a:r>
              <a:rPr lang="en-GB" b="1" smtClean="0">
                <a:latin typeface="Times New Roman" panose="02020603050405020304" pitchFamily="18" charset="0"/>
                <a:cs typeface="Times New Roman" panose="02020603050405020304" pitchFamily="18" charset="0"/>
              </a:rPr>
              <a:t>1.1. </a:t>
            </a:r>
            <a:r>
              <a:rPr lang="vi-VN" b="1" smtClean="0">
                <a:latin typeface="Times New Roman" panose="02020603050405020304" pitchFamily="18" charset="0"/>
                <a:cs typeface="Times New Roman" panose="02020603050405020304" pitchFamily="18" charset="0"/>
              </a:rPr>
              <a:t>Dịch </a:t>
            </a:r>
            <a:r>
              <a:rPr lang="vi-VN" b="1">
                <a:latin typeface="Times New Roman" panose="02020603050405020304" pitchFamily="18" charset="0"/>
                <a:cs typeface="Times New Roman" panose="02020603050405020304" pitchFamily="18" charset="0"/>
              </a:rPr>
              <a:t>vụ hành chính công là: </a:t>
            </a:r>
            <a:r>
              <a:rPr lang="vi-VN">
                <a:latin typeface="Times New Roman" panose="02020603050405020304" pitchFamily="18" charset="0"/>
                <a:cs typeface="Times New Roman" panose="02020603050405020304" pitchFamily="18" charset="0"/>
              </a:rPr>
              <a:t> những dịch vụ liên quan đến hoạt động thực thi pháp </a:t>
            </a:r>
            <a:r>
              <a:rPr lang="vi-VN" smtClean="0">
                <a:latin typeface="Times New Roman" panose="02020603050405020304" pitchFamily="18" charset="0"/>
                <a:cs typeface="Times New Roman" panose="02020603050405020304" pitchFamily="18" charset="0"/>
              </a:rPr>
              <a:t>luật</a:t>
            </a:r>
            <a:r>
              <a:rPr lang="vi-VN">
                <a:latin typeface="Times New Roman" panose="02020603050405020304" pitchFamily="18" charset="0"/>
                <a:cs typeface="Times New Roman" panose="02020603050405020304" pitchFamily="18" charset="0"/>
              </a:rPr>
              <a:t>, không nhằm mục tiêu lợi nhuận, do cơ quan nhà nước (hoặc tổ chức, doanh nghiệp được ủy quyền) có thẩm quyền cấp cho tổ chức, cá nhân dưới hình thức các loại giấy tờ có giá trị pháp lý trong các lĩnh vực mà cơ quan nhà nước đó quản lý.</a:t>
            </a:r>
          </a:p>
          <a:p>
            <a:pPr algn="just"/>
            <a:r>
              <a:rPr lang="en-GB" b="1" smtClean="0">
                <a:latin typeface="Times New Roman" panose="02020603050405020304" pitchFamily="18" charset="0"/>
                <a:cs typeface="Times New Roman" panose="02020603050405020304" pitchFamily="18" charset="0"/>
              </a:rPr>
              <a:t>1.2. </a:t>
            </a:r>
            <a:r>
              <a:rPr lang="vi-VN" b="1" smtClean="0">
                <a:latin typeface="Times New Roman" panose="02020603050405020304" pitchFamily="18" charset="0"/>
                <a:cs typeface="Times New Roman" panose="02020603050405020304" pitchFamily="18" charset="0"/>
              </a:rPr>
              <a:t>Dịch </a:t>
            </a:r>
            <a:r>
              <a:rPr lang="vi-VN" b="1">
                <a:latin typeface="Times New Roman" panose="02020603050405020304" pitchFamily="18" charset="0"/>
                <a:cs typeface="Times New Roman" panose="02020603050405020304" pitchFamily="18" charset="0"/>
              </a:rPr>
              <a:t>vụ công trực tuyến là:</a:t>
            </a:r>
            <a:r>
              <a:rPr lang="vi-VN">
                <a:latin typeface="Times New Roman" panose="02020603050405020304" pitchFamily="18" charset="0"/>
                <a:cs typeface="Times New Roman" panose="02020603050405020304" pitchFamily="18" charset="0"/>
              </a:rPr>
              <a:t> dịch vụ hành chính công và các dịch vụ khác của cơ quan nhà nước được cung cấp cho các tổ chức, cá nhân trên môi trường </a:t>
            </a:r>
            <a:r>
              <a:rPr lang="vi-VN" smtClean="0">
                <a:latin typeface="Times New Roman" panose="02020603050405020304" pitchFamily="18" charset="0"/>
                <a:cs typeface="Times New Roman" panose="02020603050405020304" pitchFamily="18" charset="0"/>
              </a:rPr>
              <a:t>mạng.</a:t>
            </a:r>
            <a:endParaRPr lang="en-GB" smtClean="0">
              <a:latin typeface="Times New Roman" panose="02020603050405020304" pitchFamily="18" charset="0"/>
              <a:cs typeface="Times New Roman" panose="02020603050405020304" pitchFamily="18" charset="0"/>
            </a:endParaRPr>
          </a:p>
          <a:p>
            <a:pPr algn="just"/>
            <a:r>
              <a:rPr lang="es-MX" b="1" smtClean="0">
                <a:effectLst/>
                <a:latin typeface="Times New Roman" panose="02020603050405020304" pitchFamily="18" charset="0"/>
                <a:ea typeface="Gulim" panose="020B0600000101010101" pitchFamily="34" charset="-127"/>
              </a:rPr>
              <a:t>2. Dịch vụ công trực tuyến có các mức độ sau:</a:t>
            </a:r>
            <a:endParaRPr lang="en-GB">
              <a:latin typeface="Times New Roman" panose="02020603050405020304" pitchFamily="18" charset="0"/>
              <a:ea typeface="Gulim" panose="020B0600000101010101" pitchFamily="34" charset="-127"/>
            </a:endParaRPr>
          </a:p>
          <a:p>
            <a:pPr algn="just"/>
            <a:r>
              <a:rPr lang="es-MX" i="1" smtClean="0">
                <a:effectLst/>
                <a:latin typeface="Times New Roman" panose="02020603050405020304" pitchFamily="18" charset="0"/>
                <a:ea typeface="Gulim" panose="020B0600000101010101" pitchFamily="34" charset="-127"/>
              </a:rPr>
              <a:t>+ </a:t>
            </a:r>
            <a:r>
              <a:rPr lang="es-MX" b="1" i="1" smtClean="0">
                <a:effectLst/>
                <a:latin typeface="Times New Roman" panose="02020603050405020304" pitchFamily="18" charset="0"/>
                <a:ea typeface="Gulim" panose="020B0600000101010101" pitchFamily="34" charset="-127"/>
              </a:rPr>
              <a:t>Dịch vụ công trực tuyến mức độ 1</a:t>
            </a:r>
            <a:r>
              <a:rPr lang="es-MX" smtClean="0">
                <a:effectLst/>
                <a:latin typeface="Times New Roman" panose="02020603050405020304" pitchFamily="18" charset="0"/>
                <a:ea typeface="Gulim" panose="020B0600000101010101" pitchFamily="34" charset="-127"/>
              </a:rPr>
              <a:t>: là dịch vụ đảm bảo cung cấp đầy đủ các thông tin về quy trình, thủ tục; hồ sơ; thời hạn; phí và lệ phí thực hiện dịch vụ.</a:t>
            </a:r>
            <a:endParaRPr lang="en-GB">
              <a:latin typeface="Times New Roman" panose="02020603050405020304" pitchFamily="18" charset="0"/>
              <a:ea typeface="Gulim" panose="020B0600000101010101" pitchFamily="34" charset="-127"/>
            </a:endParaRPr>
          </a:p>
          <a:p>
            <a:pPr algn="just"/>
            <a:r>
              <a:rPr lang="es-MX" i="1" smtClean="0">
                <a:effectLst/>
                <a:latin typeface="Times New Roman" panose="02020603050405020304" pitchFamily="18" charset="0"/>
                <a:ea typeface="Gulim" panose="020B0600000101010101" pitchFamily="34" charset="-127"/>
              </a:rPr>
              <a:t>+ </a:t>
            </a:r>
            <a:r>
              <a:rPr lang="es-MX" b="1" i="1" smtClean="0">
                <a:effectLst/>
                <a:latin typeface="Times New Roman" panose="02020603050405020304" pitchFamily="18" charset="0"/>
                <a:ea typeface="Gulim" panose="020B0600000101010101" pitchFamily="34" charset="-127"/>
              </a:rPr>
              <a:t>Dịch vụ công trực tuyến mức độ 2</a:t>
            </a:r>
            <a:r>
              <a:rPr lang="es-MX" smtClean="0">
                <a:effectLst/>
                <a:latin typeface="Times New Roman" panose="02020603050405020304" pitchFamily="18" charset="0"/>
                <a:ea typeface="Gulim" panose="020B0600000101010101" pitchFamily="34" charset="-127"/>
              </a:rPr>
              <a:t>: là dịch vụ công trực tuyến mức độ 1 và cho phép người sử dụng tải về các mẫu văn bản và khai báo để hoàn thiện hồ sơ theo yêu cầu. Hồ sơ sau khi hoàn thiện được gửi trực tiếp hoặc qua đường bưu điện đến cơ quan, tổ chức cung cấp dịch vụ. </a:t>
            </a:r>
            <a:endParaRPr lang="en-GB">
              <a:latin typeface="Times New Roman" panose="02020603050405020304" pitchFamily="18" charset="0"/>
              <a:ea typeface="Gulim" panose="020B0600000101010101" pitchFamily="34" charset="-127"/>
            </a:endParaRPr>
          </a:p>
          <a:p>
            <a:pPr algn="just"/>
            <a:r>
              <a:rPr lang="es-MX" i="1" smtClean="0">
                <a:effectLst/>
                <a:latin typeface="Times New Roman" panose="02020603050405020304" pitchFamily="18" charset="0"/>
                <a:ea typeface="Gulim" panose="020B0600000101010101" pitchFamily="34" charset="-127"/>
              </a:rPr>
              <a:t>+ </a:t>
            </a:r>
            <a:r>
              <a:rPr lang="es-MX" b="1" i="1" smtClean="0">
                <a:effectLst/>
                <a:latin typeface="Times New Roman" panose="02020603050405020304" pitchFamily="18" charset="0"/>
                <a:ea typeface="Gulim" panose="020B0600000101010101" pitchFamily="34" charset="-127"/>
              </a:rPr>
              <a:t>Dịch vụ công trực tuyến mức độ 3:</a:t>
            </a:r>
            <a:r>
              <a:rPr lang="es-MX" i="1" smtClean="0">
                <a:effectLst/>
                <a:latin typeface="Times New Roman" panose="02020603050405020304" pitchFamily="18" charset="0"/>
                <a:ea typeface="Gulim" panose="020B0600000101010101" pitchFamily="34" charset="-127"/>
              </a:rPr>
              <a:t> </a:t>
            </a:r>
            <a:r>
              <a:rPr lang="es-MX" smtClean="0">
                <a:effectLst/>
                <a:latin typeface="Times New Roman" panose="02020603050405020304" pitchFamily="18" charset="0"/>
                <a:ea typeface="Gulim" panose="020B0600000101010101" pitchFamily="34" charset="-127"/>
              </a:rPr>
              <a:t>là dịch vụ công trực tuyến mức độ 2 và cho phép người sử dụng điền và gửi trực tuyến các mẫu văn bản đến cơ quan, tổ chức cung cấp dịch vụ. Các giao dịch trong quá trình xử lý hồ sơ và cung cấp dịch vụ được thực hiện trên môi trường mạng. Việc thanh toán lệ phí (nếu có) và nhận kết quả được thực hiện trực tiếp tại cơ quan, tổ chức cung cấp dịch vụ.</a:t>
            </a:r>
          </a:p>
          <a:p>
            <a:pPr algn="just"/>
            <a:r>
              <a:rPr lang="es-MX" i="1" smtClean="0">
                <a:effectLst/>
                <a:latin typeface="Times New Roman" panose="02020603050405020304" pitchFamily="18" charset="0"/>
                <a:ea typeface="Gulim" panose="020B0600000101010101" pitchFamily="34" charset="-127"/>
              </a:rPr>
              <a:t>+ </a:t>
            </a:r>
            <a:r>
              <a:rPr lang="es-MX" b="1" i="1" smtClean="0">
                <a:effectLst/>
                <a:latin typeface="Times New Roman" panose="02020603050405020304" pitchFamily="18" charset="0"/>
                <a:ea typeface="Gulim" panose="020B0600000101010101" pitchFamily="34" charset="-127"/>
              </a:rPr>
              <a:t>Dịch vụ công trực tuyến mức độ 4:</a:t>
            </a:r>
            <a:r>
              <a:rPr lang="es-MX" i="1" smtClean="0">
                <a:effectLst/>
                <a:latin typeface="Times New Roman" panose="02020603050405020304" pitchFamily="18" charset="0"/>
                <a:ea typeface="Gulim" panose="020B0600000101010101" pitchFamily="34" charset="-127"/>
              </a:rPr>
              <a:t> </a:t>
            </a:r>
            <a:r>
              <a:rPr lang="es-MX" smtClean="0">
                <a:effectLst/>
                <a:latin typeface="Times New Roman" panose="02020603050405020304" pitchFamily="18" charset="0"/>
                <a:ea typeface="Gulim" panose="020B0600000101010101" pitchFamily="34" charset="-127"/>
              </a:rPr>
              <a:t>là dịch vụ công trực tuyến mức độ 3 và cho phép người sử dụng thanh toán lệ phí (nếu có) được thực hiện trực tuyến . </a:t>
            </a:r>
            <a:r>
              <a:rPr lang="es-MX" smtClean="0">
                <a:latin typeface="Times New Roman" panose="02020603050405020304" pitchFamily="18" charset="0"/>
                <a:cs typeface="Times New Roman" panose="02020603050405020304" pitchFamily="18" charset="0"/>
              </a:rPr>
              <a:t>Việc trả kết quả có thể được thực hiện trực tuyến, gửi trực tiếp hoặc qua đường bưu điện đến người sử dụng.</a:t>
            </a:r>
            <a:endParaRPr lang="en-GB" smtClean="0">
              <a:latin typeface="Times New Roman" panose="02020603050405020304" pitchFamily="18" charset="0"/>
              <a:cs typeface="Times New Roman" panose="02020603050405020304" pitchFamily="18" charset="0"/>
            </a:endParaRPr>
          </a:p>
          <a:p>
            <a:pPr algn="just"/>
            <a:endParaRPr lang="es-MX" sz="2400" smtClean="0">
              <a:effectLst/>
              <a:latin typeface="Times New Roman" panose="02020603050405020304" pitchFamily="18" charset="0"/>
              <a:ea typeface="Gulim" panose="020B0600000101010101" pitchFamily="34" charset="-127"/>
            </a:endParaRPr>
          </a:p>
        </p:txBody>
      </p:sp>
    </p:spTree>
    <p:extLst>
      <p:ext uri="{BB962C8B-B14F-4D97-AF65-F5344CB8AC3E}">
        <p14:creationId xmlns:p14="http://schemas.microsoft.com/office/powerpoint/2010/main" val="2669641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043" y="341993"/>
            <a:ext cx="11383617" cy="3416320"/>
          </a:xfrm>
          <a:prstGeom prst="rect">
            <a:avLst/>
          </a:prstGeom>
        </p:spPr>
        <p:txBody>
          <a:bodyPr wrap="square">
            <a:spAutoFit/>
          </a:bodyPr>
          <a:lstStyle/>
          <a:p>
            <a:pPr indent="457200" algn="just">
              <a:spcBef>
                <a:spcPts val="600"/>
              </a:spcBef>
              <a:spcAft>
                <a:spcPts val="600"/>
              </a:spcAft>
            </a:pPr>
            <a:r>
              <a:rPr lang="es-MX" sz="2800" b="1" smtClean="0">
                <a:effectLst/>
                <a:latin typeface="Times New Roman" panose="02020603050405020304" pitchFamily="18" charset="0"/>
                <a:ea typeface="Gulim" panose="020B0600000101010101" pitchFamily="34" charset="-127"/>
              </a:rPr>
              <a:t>3. Dịch vụ công trực tuyến tỉnh Quảng Ninh đã triển khai</a:t>
            </a:r>
            <a:endParaRPr lang="en-GB" sz="2800" smtClean="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s-MX" sz="2800" i="1" smtClean="0">
                <a:effectLst/>
                <a:latin typeface="Times New Roman" panose="02020603050405020304" pitchFamily="18" charset="0"/>
                <a:ea typeface="Gulim" panose="020B0600000101010101" pitchFamily="34" charset="-127"/>
              </a:rPr>
              <a:t>+ </a:t>
            </a:r>
            <a:r>
              <a:rPr lang="es-MX" sz="2800" b="1" i="1" smtClean="0">
                <a:effectLst/>
                <a:latin typeface="Times New Roman" panose="02020603050405020304" pitchFamily="18" charset="0"/>
                <a:ea typeface="Gulim" panose="020B0600000101010101" pitchFamily="34" charset="-127"/>
              </a:rPr>
              <a:t>Dịch vụ công trực tuyến mức độ 1, 2: </a:t>
            </a:r>
            <a:r>
              <a:rPr lang="es-MX" sz="2800" smtClean="0">
                <a:effectLst/>
                <a:latin typeface="Times New Roman" panose="02020603050405020304" pitchFamily="18" charset="0"/>
                <a:ea typeface="Gulim" panose="020B0600000101010101" pitchFamily="34" charset="-127"/>
              </a:rPr>
              <a:t>gồm 1328 thủ tục đã được cung cấp đầy đủ trên cổng thông tin điện tử của tỉnh (quangninh.gov.vn và halong.gov.vn) tại mục “Thủ tục hành chính công”</a:t>
            </a:r>
            <a:endParaRPr lang="en-GB" sz="2800" smtClean="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s-MX" sz="2800" i="1" smtClean="0">
                <a:effectLst/>
                <a:latin typeface="Times New Roman" panose="02020603050405020304" pitchFamily="18" charset="0"/>
                <a:ea typeface="Gulim" panose="020B0600000101010101" pitchFamily="34" charset="-127"/>
              </a:rPr>
              <a:t>+ </a:t>
            </a:r>
            <a:r>
              <a:rPr lang="es-MX" sz="2800" b="1" i="1" smtClean="0">
                <a:effectLst/>
                <a:latin typeface="Times New Roman" panose="02020603050405020304" pitchFamily="18" charset="0"/>
                <a:ea typeface="Gulim" panose="020B0600000101010101" pitchFamily="34" charset="-127"/>
              </a:rPr>
              <a:t>Dịch vụ công trực tuyến mức độ 3, 4:</a:t>
            </a:r>
            <a:r>
              <a:rPr lang="es-MX" sz="2800" i="1" smtClean="0">
                <a:effectLst/>
                <a:latin typeface="Times New Roman" panose="02020603050405020304" pitchFamily="18" charset="0"/>
                <a:ea typeface="Gulim" panose="020B0600000101010101" pitchFamily="34" charset="-127"/>
              </a:rPr>
              <a:t> </a:t>
            </a:r>
            <a:r>
              <a:rPr lang="es-MX" sz="2800" smtClean="0">
                <a:effectLst/>
                <a:latin typeface="Times New Roman" panose="02020603050405020304" pitchFamily="18" charset="0"/>
                <a:ea typeface="Gulim" panose="020B0600000101010101" pitchFamily="34" charset="-127"/>
              </a:rPr>
              <a:t>Cung cấp tại Cổng thông tin điện tử tỉnh (quangninh.gov.vn và halong.gov.vn) tại mục “Dịch vụ công trực tuyến” hoặc Cổng công dân dichvucong.quangninh.gov.vn.</a:t>
            </a:r>
            <a:endParaRPr lang="en-GB" sz="2800" smtClean="0">
              <a:effectLst/>
              <a:latin typeface="Times New Roman" panose="02020603050405020304" pitchFamily="18" charset="0"/>
              <a:ea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6397608"/>
              </p:ext>
            </p:extLst>
          </p:nvPr>
        </p:nvGraphicFramePr>
        <p:xfrm>
          <a:off x="180819" y="4468602"/>
          <a:ext cx="1426287" cy="1011090"/>
        </p:xfrm>
        <a:graphic>
          <a:graphicData uri="http://schemas.openxmlformats.org/presentationml/2006/ole">
            <mc:AlternateContent xmlns:mc="http://schemas.openxmlformats.org/markup-compatibility/2006">
              <mc:Choice xmlns:v="urn:schemas-microsoft-com:vml" Requires="v">
                <p:oleObj spid="_x0000_s2144" name="Document" showAsIcon="1" r:id="rId3" imgW="914400" imgH="771480" progId="Word.Document.8">
                  <p:embed/>
                </p:oleObj>
              </mc:Choice>
              <mc:Fallback>
                <p:oleObj name="Document" showAsIcon="1" r:id="rId3" imgW="914400" imgH="771480" progId="Word.Document.8">
                  <p:embed/>
                  <p:pic>
                    <p:nvPicPr>
                      <p:cNvPr id="0" name=""/>
                      <p:cNvPicPr/>
                      <p:nvPr/>
                    </p:nvPicPr>
                    <p:blipFill>
                      <a:blip r:embed="rId4"/>
                      <a:stretch>
                        <a:fillRect/>
                      </a:stretch>
                    </p:blipFill>
                    <p:spPr>
                      <a:xfrm>
                        <a:off x="180819" y="4468602"/>
                        <a:ext cx="1426287" cy="101109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35971600"/>
              </p:ext>
            </p:extLst>
          </p:nvPr>
        </p:nvGraphicFramePr>
        <p:xfrm>
          <a:off x="7155542" y="4432867"/>
          <a:ext cx="1462789" cy="1015919"/>
        </p:xfrm>
        <a:graphic>
          <a:graphicData uri="http://schemas.openxmlformats.org/presentationml/2006/ole">
            <mc:AlternateContent xmlns:mc="http://schemas.openxmlformats.org/markup-compatibility/2006">
              <mc:Choice xmlns:v="urn:schemas-microsoft-com:vml" Requires="v">
                <p:oleObj spid="_x0000_s2145" name="Packager Shell Object" showAsIcon="1" r:id="rId5" imgW="914400" imgH="771480" progId="Package">
                  <p:embed/>
                </p:oleObj>
              </mc:Choice>
              <mc:Fallback>
                <p:oleObj name="Packager Shell Object" showAsIcon="1" r:id="rId5" imgW="914400" imgH="771480" progId="Package">
                  <p:embed/>
                  <p:pic>
                    <p:nvPicPr>
                      <p:cNvPr id="0" name=""/>
                      <p:cNvPicPr/>
                      <p:nvPr/>
                    </p:nvPicPr>
                    <p:blipFill>
                      <a:blip r:embed="rId6"/>
                      <a:stretch>
                        <a:fillRect/>
                      </a:stretch>
                    </p:blipFill>
                    <p:spPr>
                      <a:xfrm>
                        <a:off x="7155542" y="4432867"/>
                        <a:ext cx="1462789" cy="101591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23819375"/>
              </p:ext>
            </p:extLst>
          </p:nvPr>
        </p:nvGraphicFramePr>
        <p:xfrm>
          <a:off x="8808493" y="4350691"/>
          <a:ext cx="1738561" cy="1164737"/>
        </p:xfrm>
        <a:graphic>
          <a:graphicData uri="http://schemas.openxmlformats.org/presentationml/2006/ole">
            <mc:AlternateContent xmlns:mc="http://schemas.openxmlformats.org/markup-compatibility/2006">
              <mc:Choice xmlns:v="urn:schemas-microsoft-com:vml" Requires="v">
                <p:oleObj spid="_x0000_s2146" name="Packager Shell Object" showAsIcon="1" r:id="rId7" imgW="914400" imgH="771480" progId="Package">
                  <p:embed/>
                </p:oleObj>
              </mc:Choice>
              <mc:Fallback>
                <p:oleObj name="Packager Shell Object" showAsIcon="1" r:id="rId7" imgW="914400" imgH="771480" progId="Package">
                  <p:embed/>
                  <p:pic>
                    <p:nvPicPr>
                      <p:cNvPr id="0" name=""/>
                      <p:cNvPicPr/>
                      <p:nvPr/>
                    </p:nvPicPr>
                    <p:blipFill>
                      <a:blip r:embed="rId8"/>
                      <a:stretch>
                        <a:fillRect/>
                      </a:stretch>
                    </p:blipFill>
                    <p:spPr>
                      <a:xfrm>
                        <a:off x="8808493" y="4350691"/>
                        <a:ext cx="1738561" cy="116473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01252425"/>
              </p:ext>
            </p:extLst>
          </p:nvPr>
        </p:nvGraphicFramePr>
        <p:xfrm>
          <a:off x="2078552" y="4434583"/>
          <a:ext cx="1502228" cy="1082561"/>
        </p:xfrm>
        <a:graphic>
          <a:graphicData uri="http://schemas.openxmlformats.org/presentationml/2006/ole">
            <mc:AlternateContent xmlns:mc="http://schemas.openxmlformats.org/markup-compatibility/2006">
              <mc:Choice xmlns:v="urn:schemas-microsoft-com:vml" Requires="v">
                <p:oleObj spid="_x0000_s2147" name="Document" showAsIcon="1" r:id="rId9" imgW="914400" imgH="771480" progId="Word.Document.12">
                  <p:embed/>
                </p:oleObj>
              </mc:Choice>
              <mc:Fallback>
                <p:oleObj name="Document" showAsIcon="1" r:id="rId9" imgW="914400" imgH="771480" progId="Word.Document.12">
                  <p:embed/>
                  <p:pic>
                    <p:nvPicPr>
                      <p:cNvPr id="0" name=""/>
                      <p:cNvPicPr/>
                      <p:nvPr/>
                    </p:nvPicPr>
                    <p:blipFill>
                      <a:blip r:embed="rId10"/>
                      <a:stretch>
                        <a:fillRect/>
                      </a:stretch>
                    </p:blipFill>
                    <p:spPr>
                      <a:xfrm>
                        <a:off x="2078552" y="4434583"/>
                        <a:ext cx="1502228" cy="1082561"/>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89168357"/>
              </p:ext>
            </p:extLst>
          </p:nvPr>
        </p:nvGraphicFramePr>
        <p:xfrm>
          <a:off x="3831457" y="4432868"/>
          <a:ext cx="1443567" cy="1082560"/>
        </p:xfrm>
        <a:graphic>
          <a:graphicData uri="http://schemas.openxmlformats.org/presentationml/2006/ole">
            <mc:AlternateContent xmlns:mc="http://schemas.openxmlformats.org/markup-compatibility/2006">
              <mc:Choice xmlns:v="urn:schemas-microsoft-com:vml" Requires="v">
                <p:oleObj spid="_x0000_s2148" name="Document" showAsIcon="1" r:id="rId11" imgW="914400" imgH="771480" progId="Word.Document.12">
                  <p:embed/>
                </p:oleObj>
              </mc:Choice>
              <mc:Fallback>
                <p:oleObj name="Document" showAsIcon="1" r:id="rId11" imgW="914400" imgH="771480" progId="Word.Document.12">
                  <p:embed/>
                  <p:pic>
                    <p:nvPicPr>
                      <p:cNvPr id="0" name=""/>
                      <p:cNvPicPr/>
                      <p:nvPr/>
                    </p:nvPicPr>
                    <p:blipFill>
                      <a:blip r:embed="rId12"/>
                      <a:stretch>
                        <a:fillRect/>
                      </a:stretch>
                    </p:blipFill>
                    <p:spPr>
                      <a:xfrm>
                        <a:off x="3831457" y="4432868"/>
                        <a:ext cx="1443567" cy="108256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76920766"/>
              </p:ext>
            </p:extLst>
          </p:nvPr>
        </p:nvGraphicFramePr>
        <p:xfrm>
          <a:off x="5419852" y="4350691"/>
          <a:ext cx="1385059" cy="1098095"/>
        </p:xfrm>
        <a:graphic>
          <a:graphicData uri="http://schemas.openxmlformats.org/presentationml/2006/ole">
            <mc:AlternateContent xmlns:mc="http://schemas.openxmlformats.org/markup-compatibility/2006">
              <mc:Choice xmlns:v="urn:schemas-microsoft-com:vml" Requires="v">
                <p:oleObj spid="_x0000_s2149" name="Document" showAsIcon="1" r:id="rId13" imgW="914400" imgH="771480" progId="Word.Document.8">
                  <p:embed/>
                </p:oleObj>
              </mc:Choice>
              <mc:Fallback>
                <p:oleObj name="Document" showAsIcon="1" r:id="rId13" imgW="914400" imgH="771480" progId="Word.Document.8">
                  <p:embed/>
                  <p:pic>
                    <p:nvPicPr>
                      <p:cNvPr id="0" name=""/>
                      <p:cNvPicPr/>
                      <p:nvPr/>
                    </p:nvPicPr>
                    <p:blipFill>
                      <a:blip r:embed="rId14"/>
                      <a:stretch>
                        <a:fillRect/>
                      </a:stretch>
                    </p:blipFill>
                    <p:spPr>
                      <a:xfrm>
                        <a:off x="5419852" y="4350691"/>
                        <a:ext cx="1385059" cy="109809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38712979"/>
              </p:ext>
            </p:extLst>
          </p:nvPr>
        </p:nvGraphicFramePr>
        <p:xfrm>
          <a:off x="10547054" y="4209143"/>
          <a:ext cx="1427232" cy="1076357"/>
        </p:xfrm>
        <a:graphic>
          <a:graphicData uri="http://schemas.openxmlformats.org/presentationml/2006/ole">
            <mc:AlternateContent xmlns:mc="http://schemas.openxmlformats.org/markup-compatibility/2006">
              <mc:Choice xmlns:v="urn:schemas-microsoft-com:vml" Requires="v">
                <p:oleObj spid="_x0000_s2150" name="Packager Shell Object" showAsIcon="1" r:id="rId15" imgW="914400" imgH="771480" progId="Package">
                  <p:embed/>
                </p:oleObj>
              </mc:Choice>
              <mc:Fallback>
                <p:oleObj name="Packager Shell Object" showAsIcon="1" r:id="rId15" imgW="914400" imgH="771480" progId="Package">
                  <p:embed/>
                  <p:pic>
                    <p:nvPicPr>
                      <p:cNvPr id="0" name=""/>
                      <p:cNvPicPr/>
                      <p:nvPr/>
                    </p:nvPicPr>
                    <p:blipFill>
                      <a:blip r:embed="rId16"/>
                      <a:stretch>
                        <a:fillRect/>
                      </a:stretch>
                    </p:blipFill>
                    <p:spPr>
                      <a:xfrm>
                        <a:off x="10547054" y="4209143"/>
                        <a:ext cx="1427232" cy="107635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05847689"/>
              </p:ext>
            </p:extLst>
          </p:nvPr>
        </p:nvGraphicFramePr>
        <p:xfrm>
          <a:off x="83106" y="5651220"/>
          <a:ext cx="1905158" cy="1077522"/>
        </p:xfrm>
        <a:graphic>
          <a:graphicData uri="http://schemas.openxmlformats.org/presentationml/2006/ole">
            <mc:AlternateContent xmlns:mc="http://schemas.openxmlformats.org/markup-compatibility/2006">
              <mc:Choice xmlns:v="urn:schemas-microsoft-com:vml" Requires="v">
                <p:oleObj spid="_x0000_s2151" name="Document" showAsIcon="1" r:id="rId17" imgW="914400" imgH="771480" progId="Word.Document.8">
                  <p:embed/>
                </p:oleObj>
              </mc:Choice>
              <mc:Fallback>
                <p:oleObj name="Document" showAsIcon="1" r:id="rId17" imgW="914400" imgH="771480" progId="Word.Document.8">
                  <p:embed/>
                  <p:pic>
                    <p:nvPicPr>
                      <p:cNvPr id="0" name=""/>
                      <p:cNvPicPr/>
                      <p:nvPr/>
                    </p:nvPicPr>
                    <p:blipFill>
                      <a:blip r:embed="rId18"/>
                      <a:stretch>
                        <a:fillRect/>
                      </a:stretch>
                    </p:blipFill>
                    <p:spPr>
                      <a:xfrm>
                        <a:off x="83106" y="5651220"/>
                        <a:ext cx="1905158" cy="107752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397567109"/>
              </p:ext>
            </p:extLst>
          </p:nvPr>
        </p:nvGraphicFramePr>
        <p:xfrm>
          <a:off x="2459710" y="5620706"/>
          <a:ext cx="1313228" cy="1108036"/>
        </p:xfrm>
        <a:graphic>
          <a:graphicData uri="http://schemas.openxmlformats.org/presentationml/2006/ole">
            <mc:AlternateContent xmlns:mc="http://schemas.openxmlformats.org/markup-compatibility/2006">
              <mc:Choice xmlns:v="urn:schemas-microsoft-com:vml" Requires="v">
                <p:oleObj spid="_x0000_s2152" name="Document" showAsIcon="1" r:id="rId19" imgW="914400" imgH="771480" progId="Word.Document.12">
                  <p:embed/>
                </p:oleObj>
              </mc:Choice>
              <mc:Fallback>
                <p:oleObj name="Document" showAsIcon="1" r:id="rId19" imgW="914400" imgH="771480" progId="Word.Document.12">
                  <p:embed/>
                  <p:pic>
                    <p:nvPicPr>
                      <p:cNvPr id="0" name=""/>
                      <p:cNvPicPr/>
                      <p:nvPr/>
                    </p:nvPicPr>
                    <p:blipFill>
                      <a:blip r:embed="rId20"/>
                      <a:stretch>
                        <a:fillRect/>
                      </a:stretch>
                    </p:blipFill>
                    <p:spPr>
                      <a:xfrm>
                        <a:off x="2459710" y="5620706"/>
                        <a:ext cx="1313228" cy="1108036"/>
                      </a:xfrm>
                      <a:prstGeom prst="rect">
                        <a:avLst/>
                      </a:prstGeom>
                    </p:spPr>
                  </p:pic>
                </p:oleObj>
              </mc:Fallback>
            </mc:AlternateContent>
          </a:graphicData>
        </a:graphic>
      </p:graphicFrame>
    </p:spTree>
    <p:extLst>
      <p:ext uri="{BB962C8B-B14F-4D97-AF65-F5344CB8AC3E}">
        <p14:creationId xmlns:p14="http://schemas.microsoft.com/office/powerpoint/2010/main" val="206681913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2882</Words>
  <Application>Microsoft Office PowerPoint</Application>
  <PresentationFormat>Widescreen</PresentationFormat>
  <Paragraphs>218</Paragraphs>
  <Slides>33</Slides>
  <Notes>3</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6</vt:i4>
      </vt:variant>
      <vt:variant>
        <vt:lpstr>Slide Titles</vt:lpstr>
      </vt:variant>
      <vt:variant>
        <vt:i4>33</vt:i4>
      </vt:variant>
    </vt:vector>
  </HeadingPairs>
  <TitlesOfParts>
    <vt:vector size="53" baseType="lpstr">
      <vt:lpstr>Gulim</vt:lpstr>
      <vt:lpstr>Malgun Gothic</vt:lpstr>
      <vt:lpstr>Malgun Gothic</vt:lpstr>
      <vt:lpstr>.VnTime</vt:lpstr>
      <vt:lpstr>Arial</vt:lpstr>
      <vt:lpstr>Calibri</vt:lpstr>
      <vt:lpstr>Calibri Light</vt:lpstr>
      <vt:lpstr>Franklin Gothic Book</vt:lpstr>
      <vt:lpstr>Franklin Gothic Medium</vt:lpstr>
      <vt:lpstr>Times New Roman</vt:lpstr>
      <vt:lpstr>Wingdings 2</vt:lpstr>
      <vt:lpstr>Wingdings 3</vt:lpstr>
      <vt:lpstr>Office Theme</vt:lpstr>
      <vt:lpstr>Trek</vt:lpstr>
      <vt:lpstr>Document</vt:lpstr>
      <vt:lpstr>Packager Shell Object</vt:lpstr>
      <vt:lpstr>Presentation</vt:lpstr>
      <vt:lpstr>Microsoft Word 97 - 2003 Document</vt:lpstr>
      <vt:lpstr>Package</vt:lpstr>
      <vt:lpstr>Microsoft Word Document</vt:lpstr>
      <vt:lpstr>UBND TỈNH QUẢNG NINH SỞ GIÁO DỤC VÀ ĐÀO TẠO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QUY TRÌNH GIẢI QUYẾT TTHC TẠI TTHCC THỊ XÃ</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TỈNH QUẢNG NINH SỞ GIÁO DỤC VÀ ĐÀO TẠO  *****</dc:title>
  <dc:creator>PGDQY 2015</dc:creator>
  <cp:lastModifiedBy>PGDQY 2015</cp:lastModifiedBy>
  <cp:revision>70</cp:revision>
  <dcterms:created xsi:type="dcterms:W3CDTF">2015-11-30T08:41:12Z</dcterms:created>
  <dcterms:modified xsi:type="dcterms:W3CDTF">2015-12-06T22:49:55Z</dcterms:modified>
</cp:coreProperties>
</file>